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notesMasterIdLst>
    <p:notesMasterId r:id="rId9"/>
  </p:notesMasterIdLst>
  <p:sldIdLst>
    <p:sldId id="261" r:id="rId2"/>
    <p:sldId id="268" r:id="rId3"/>
    <p:sldId id="263" r:id="rId4"/>
    <p:sldId id="269" r:id="rId5"/>
    <p:sldId id="264" r:id="rId6"/>
    <p:sldId id="266" r:id="rId7"/>
    <p:sldId id="267" r:id="rId8"/>
  </p:sldIdLst>
  <p:sldSz cx="9144000" cy="5143500" type="screen16x9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9" autoAdjust="0"/>
    <p:restoredTop sz="94710"/>
  </p:normalViewPr>
  <p:slideViewPr>
    <p:cSldViewPr snapToGrid="0" snapToObjects="1">
      <p:cViewPr varScale="1">
        <p:scale>
          <a:sx n="133" d="100"/>
          <a:sy n="133" d="100"/>
        </p:scale>
        <p:origin x="92" y="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DDB680-8C92-D148-80E5-DDFD5023E469}" type="datetimeFigureOut">
              <a:rPr lang="sv-SE" smtClean="0"/>
              <a:t>2022-08-18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sv-SE"/>
              <a:t>Redigera format för bakgrundstext
Nivå två
Nivå tre
Nivå fyra
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553BCB-DF69-7640-B488-83211524CE3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23259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ssida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755" y="1111996"/>
            <a:ext cx="7371563" cy="73386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E4C4C6BB-CEA7-E249-84A6-44AE90F13D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555191" y="2031207"/>
            <a:ext cx="2977621" cy="2781300"/>
          </a:xfrm>
          <a:prstGeom prst="rect">
            <a:avLst/>
          </a:prstGeom>
        </p:spPr>
        <p:txBody>
          <a:bodyPr/>
          <a:lstStyle>
            <a:lvl1pPr marL="285737" indent="-285737">
              <a:buClr>
                <a:schemeClr val="accent1"/>
              </a:buClr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sv-SE" dirty="0"/>
              <a:t>Redigera format för bakgrundstext
Nivå två
Nivå tre
Nivå fyra
Nivå fem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A5236DE0-AE8A-A94A-A449-AD792ADA0B31}"/>
              </a:ext>
            </a:extLst>
          </p:cNvPr>
          <p:cNvSpPr txBox="1"/>
          <p:nvPr userDrawn="1"/>
        </p:nvSpPr>
        <p:spPr>
          <a:xfrm>
            <a:off x="4603536" y="539968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v-SE" sz="1800" dirty="0"/>
          </a:p>
        </p:txBody>
      </p:sp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5108CE3C-584F-6741-B1B8-4828C8375FD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39750" y="2031207"/>
            <a:ext cx="4818062" cy="2781300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1517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ssid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754" y="1111996"/>
            <a:ext cx="7371563" cy="73386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10" name="Platshållare för text 9">
            <a:extLst>
              <a:ext uri="{FF2B5EF4-FFF2-40B4-BE49-F238E27FC236}">
                <a16:creationId xmlns:a16="http://schemas.microsoft.com/office/drawing/2014/main" id="{E4C4C6BB-CEA7-E249-84A6-44AE90F13D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39750" y="2031208"/>
            <a:ext cx="6155794" cy="2788841"/>
          </a:xfrm>
          <a:prstGeom prst="rect">
            <a:avLst/>
          </a:prstGeom>
        </p:spPr>
        <p:txBody>
          <a:bodyPr/>
          <a:lstStyle>
            <a:lvl1pPr marL="285737" indent="-285737">
              <a:buClr>
                <a:schemeClr val="accent1"/>
              </a:buClr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sv-SE" dirty="0"/>
              <a:t>Redigera format för bakgrundstext
Nivå två
Nivå tre
Nivå fyra
Nivå fem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A5236DE0-AE8A-A94A-A449-AD792ADA0B31}"/>
              </a:ext>
            </a:extLst>
          </p:cNvPr>
          <p:cNvSpPr txBox="1"/>
          <p:nvPr userDrawn="1"/>
        </p:nvSpPr>
        <p:spPr>
          <a:xfrm>
            <a:off x="4603536" y="539968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2415046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4A3DA368-0649-364A-A54A-AF2ACB6AB087}"/>
              </a:ext>
            </a:extLst>
          </p:cNvPr>
          <p:cNvSpPr/>
          <p:nvPr userDrawn="1"/>
        </p:nvSpPr>
        <p:spPr>
          <a:xfrm>
            <a:off x="0" y="0"/>
            <a:ext cx="9144000" cy="9017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82A8A6C1-D133-6640-8842-BC4348ECFAFF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39750" y="274885"/>
            <a:ext cx="1558544" cy="485648"/>
          </a:xfrm>
          <a:prstGeom prst="rect">
            <a:avLst/>
          </a:prstGeom>
        </p:spPr>
      </p:pic>
      <p:pic>
        <p:nvPicPr>
          <p:cNvPr id="4" name="Bildobjekt 3">
            <a:extLst>
              <a:ext uri="{FF2B5EF4-FFF2-40B4-BE49-F238E27FC236}">
                <a16:creationId xmlns:a16="http://schemas.microsoft.com/office/drawing/2014/main" id="{4AA88D02-32E2-6D48-AD49-C923EA56ED7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0000"/>
          </a:blip>
          <a:stretch>
            <a:fillRect/>
          </a:stretch>
        </p:blipFill>
        <p:spPr>
          <a:xfrm>
            <a:off x="7401560" y="358959"/>
            <a:ext cx="1310640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7163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</p:sldLayoutIdLst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4" pos="340" userDrawn="1">
          <p15:clr>
            <a:srgbClr val="F26B43"/>
          </p15:clr>
        </p15:guide>
        <p15:guide id="5" orient="horz" pos="224" userDrawn="1">
          <p15:clr>
            <a:srgbClr val="F26B43"/>
          </p15:clr>
        </p15:guide>
        <p15:guide id="6" orient="horz" pos="3010" userDrawn="1">
          <p15:clr>
            <a:srgbClr val="F26B43"/>
          </p15:clr>
        </p15:guide>
        <p15:guide id="7" pos="54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D436F9-1BD7-41C5-8FCC-14C553AE42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41296" y="1456090"/>
            <a:ext cx="7371563" cy="733868"/>
          </a:xfrm>
        </p:spPr>
        <p:txBody>
          <a:bodyPr/>
          <a:lstStyle/>
          <a:p>
            <a:r>
              <a:rPr lang="sv-SE" dirty="0"/>
              <a:t>       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96CAA570-6240-485B-AC97-FD6C392282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1322" y="1937174"/>
            <a:ext cx="3855214" cy="2486238"/>
          </a:xfrm>
          <a:prstGeom prst="rect">
            <a:avLst/>
          </a:pr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CCB89655-7037-4B74-8700-79B501F145FE}"/>
              </a:ext>
            </a:extLst>
          </p:cNvPr>
          <p:cNvSpPr txBox="1"/>
          <p:nvPr/>
        </p:nvSpPr>
        <p:spPr>
          <a:xfrm>
            <a:off x="915433" y="1448365"/>
            <a:ext cx="349379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/>
              <a:t>Rådaskolan</a:t>
            </a:r>
          </a:p>
          <a:p>
            <a:endParaRPr lang="sv-SE" sz="2800" dirty="0"/>
          </a:p>
          <a:p>
            <a:r>
              <a:rPr lang="sv-SE" sz="2800" dirty="0"/>
              <a:t>Måluppfyllelse</a:t>
            </a:r>
          </a:p>
          <a:p>
            <a:r>
              <a:rPr lang="sv-SE" sz="2800" dirty="0"/>
              <a:t> </a:t>
            </a:r>
          </a:p>
          <a:p>
            <a:r>
              <a:rPr lang="sv-SE" sz="2800" dirty="0"/>
              <a:t>2021 - 2022</a:t>
            </a:r>
            <a:r>
              <a:rPr lang="sv-SE" dirty="0"/>
              <a:t> </a:t>
            </a:r>
          </a:p>
          <a:p>
            <a:endParaRPr lang="sv-SE" dirty="0"/>
          </a:p>
          <a:p>
            <a:r>
              <a:rPr lang="sv-SE" dirty="0"/>
              <a:t>Samt lite framåtblickar 2022 - 2023</a:t>
            </a:r>
          </a:p>
        </p:txBody>
      </p:sp>
    </p:spTree>
    <p:extLst>
      <p:ext uri="{BB962C8B-B14F-4D97-AF65-F5344CB8AC3E}">
        <p14:creationId xmlns:p14="http://schemas.microsoft.com/office/powerpoint/2010/main" val="3274786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>
            <a:extLst>
              <a:ext uri="{FF2B5EF4-FFF2-40B4-BE49-F238E27FC236}">
                <a16:creationId xmlns:a16="http://schemas.microsoft.com/office/drawing/2014/main" id="{A552770C-373D-E865-28C5-E99296CB6D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113" y="1162731"/>
            <a:ext cx="8327773" cy="3394906"/>
          </a:xfrm>
          <a:prstGeom prst="rect">
            <a:avLst/>
          </a:pr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52FAE31F-9230-56A1-D403-B4F5ABD580B7}"/>
              </a:ext>
            </a:extLst>
          </p:cNvPr>
          <p:cNvSpPr txBox="1"/>
          <p:nvPr/>
        </p:nvSpPr>
        <p:spPr>
          <a:xfrm>
            <a:off x="3116621" y="4608309"/>
            <a:ext cx="43377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Resan: Ht 21 samma årgång 70% </a:t>
            </a:r>
            <a:r>
              <a:rPr lang="sv-SE" dirty="0" err="1"/>
              <a:t>gy</a:t>
            </a:r>
            <a:r>
              <a:rPr lang="sv-SE"/>
              <a:t> behörig.</a:t>
            </a:r>
            <a:endParaRPr lang="sv-SE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AC0E1E20-6127-BF11-ADDC-055946CD2876}"/>
              </a:ext>
            </a:extLst>
          </p:cNvPr>
          <p:cNvSpPr txBox="1"/>
          <p:nvPr/>
        </p:nvSpPr>
        <p:spPr>
          <a:xfrm>
            <a:off x="501427" y="4608309"/>
            <a:ext cx="1902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 err="1"/>
              <a:t>Sva</a:t>
            </a:r>
            <a:r>
              <a:rPr lang="sv-SE" dirty="0"/>
              <a:t>: 5 av 24 = 79%</a:t>
            </a:r>
          </a:p>
        </p:txBody>
      </p:sp>
    </p:spTree>
    <p:extLst>
      <p:ext uri="{BB962C8B-B14F-4D97-AF65-F5344CB8AC3E}">
        <p14:creationId xmlns:p14="http://schemas.microsoft.com/office/powerpoint/2010/main" val="2277568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EA30EB-7874-4056-8C90-53DBDA0ADF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754" y="555409"/>
            <a:ext cx="7371563" cy="733868"/>
          </a:xfrm>
        </p:spPr>
        <p:txBody>
          <a:bodyPr/>
          <a:lstStyle/>
          <a:p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Analys av måluppfyllelsen åk 9</a:t>
            </a:r>
            <a:endParaRPr lang="sv-SE" sz="2400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80F8802-3F1F-4863-A978-07D20816589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39753" y="1365059"/>
            <a:ext cx="7177591" cy="3223032"/>
          </a:xfrm>
        </p:spPr>
        <p:txBody>
          <a:bodyPr/>
          <a:lstStyle/>
          <a:p>
            <a:r>
              <a:rPr lang="sv-SE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Totalt 85 elever som gick i åk 9.</a:t>
            </a:r>
          </a:p>
          <a:p>
            <a:r>
              <a:rPr lang="sv-SE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Antalet elever med fullständiga betyg påverkas av anpassad studiegång.</a:t>
            </a:r>
          </a:p>
          <a:p>
            <a:r>
              <a:rPr lang="sv-SE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Gymnasiebehörighet 86 %. (En elev = 1,2%,) </a:t>
            </a:r>
          </a:p>
          <a:p>
            <a:r>
              <a:rPr lang="sv-SE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Minskad omsättning av elever. </a:t>
            </a:r>
          </a:p>
          <a:p>
            <a:r>
              <a:rPr lang="sv-SE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Meritpoängen ökar i ordinarie klass från åk 7 till åk 9. </a:t>
            </a:r>
          </a:p>
          <a:p>
            <a:r>
              <a:rPr lang="sv-SE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Matematik, SVA och Engelska satsning har gett resultat</a:t>
            </a:r>
          </a:p>
          <a:p>
            <a:r>
              <a:rPr lang="sv-SE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Flickor har bättre betyg men skillnaderna minskar.</a:t>
            </a:r>
          </a:p>
          <a:p>
            <a:r>
              <a:rPr lang="sv-SE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Individuella planer ökar måluppfyllelsen</a:t>
            </a:r>
          </a:p>
          <a:p>
            <a:r>
              <a:rPr lang="sv-SE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Några elever som saknar många betyg – motiverings problematik/frånvaro. (pojkar)</a:t>
            </a:r>
          </a:p>
          <a:p>
            <a:r>
              <a:rPr lang="sv-SE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Stipendier 300 klubben 9 st. (2020 9 st.)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5359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E8C9378-5C05-4B0F-AF14-FE00D92598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2400" dirty="0"/>
              <a:t>Genomförda åtgärder med Skolverket. </a:t>
            </a:r>
            <a:br>
              <a:rPr lang="sv-SE" sz="2400" dirty="0"/>
            </a:br>
            <a:r>
              <a:rPr lang="sv-SE" sz="1600" dirty="0"/>
              <a:t>Handledning och utbildnings insatser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E20F050-BDA1-45E0-A7A3-E40B76CF0E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39750" y="2031208"/>
            <a:ext cx="6155794" cy="2886232"/>
          </a:xfrm>
        </p:spPr>
        <p:txBody>
          <a:bodyPr/>
          <a:lstStyle/>
          <a:p>
            <a:pPr marL="0" indent="0">
              <a:buNone/>
            </a:pPr>
            <a:r>
              <a:rPr lang="sv-SE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Rektor och ledningsgrupp</a:t>
            </a:r>
          </a:p>
          <a:p>
            <a:r>
              <a:rPr lang="sv-SE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Utveckla en skola med en drifts- och utvecklingsorganisation kopplat till kollegialt lärande och systematiskt kvalitetsarbete.</a:t>
            </a:r>
          </a:p>
          <a:p>
            <a:pPr marL="0" indent="0">
              <a:buNone/>
            </a:pPr>
            <a:r>
              <a:rPr lang="sv-SE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Process ledare</a:t>
            </a:r>
          </a:p>
          <a:p>
            <a:r>
              <a:rPr lang="sv-SE" sz="1600" dirty="0">
                <a:latin typeface="Arial" panose="020B0604020202020204" pitchFamily="34" charset="0"/>
                <a:ea typeface="Times New Roman" panose="02020603050405020304" pitchFamily="18" charset="0"/>
              </a:rPr>
              <a:t>U</a:t>
            </a:r>
            <a:r>
              <a:rPr lang="sv-SE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tveckla ett hållbart kollegialt lärande som en naturlig del av skolans organisation och förutsättning för skolans förbättringskapacitet.</a:t>
            </a:r>
          </a:p>
          <a:p>
            <a:pPr marL="0" indent="0">
              <a:buNone/>
            </a:pPr>
            <a:r>
              <a:rPr lang="sv-SE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Medarbetare</a:t>
            </a:r>
          </a:p>
          <a:p>
            <a:r>
              <a:rPr lang="sv-SE" sz="1600" dirty="0">
                <a:latin typeface="Arial" panose="020B0604020202020204" pitchFamily="34" charset="0"/>
                <a:ea typeface="Times New Roman" panose="02020603050405020304" pitchFamily="18" charset="0"/>
              </a:rPr>
              <a:t>U</a:t>
            </a:r>
            <a:r>
              <a:rPr lang="sv-SE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tveckla ett hållbart kollegialt lärande som kan bidra till att utveckla undervisningskvalitén inom skolan.</a:t>
            </a:r>
            <a:br>
              <a:rPr lang="sv-SE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sv-SE" sz="1600" dirty="0"/>
          </a:p>
        </p:txBody>
      </p:sp>
    </p:spTree>
    <p:extLst>
      <p:ext uri="{BB962C8B-B14F-4D97-AF65-F5344CB8AC3E}">
        <p14:creationId xmlns:p14="http://schemas.microsoft.com/office/powerpoint/2010/main" val="3634773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EF9A78-D320-49A6-85DE-C7F88503F4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752" y="762874"/>
            <a:ext cx="7371563" cy="733868"/>
          </a:xfrm>
        </p:spPr>
        <p:txBody>
          <a:bodyPr/>
          <a:lstStyle/>
          <a:p>
            <a:r>
              <a:rPr lang="sv-SE" sz="2400" dirty="0"/>
              <a:t>Åtgärder forts 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F3D6B243-1F31-4700-BB93-3CD4B805B422}"/>
              </a:ext>
            </a:extLst>
          </p:cNvPr>
          <p:cNvSpPr txBox="1"/>
          <p:nvPr/>
        </p:nvSpPr>
        <p:spPr>
          <a:xfrm>
            <a:off x="2753432" y="4398887"/>
            <a:ext cx="4495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i="1" dirty="0"/>
              <a:t>Vaksamhet då många saknar betyg från åk 6! 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DD0955B9-7496-4CDE-9E15-D10D2366F403}"/>
              </a:ext>
            </a:extLst>
          </p:cNvPr>
          <p:cNvSpPr txBox="1"/>
          <p:nvPr/>
        </p:nvSpPr>
        <p:spPr>
          <a:xfrm>
            <a:off x="2947040" y="1103553"/>
            <a:ext cx="5759334" cy="3323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Elevmedverkan – ”grupper” som utvecklar skolan.</a:t>
            </a: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Utvecklande organisation – kvalitets säkring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Positiva krav och förväntningar på alla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Ledarskapet. Tydlig målsättning och återkoppling i sitt lärarande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Individuella planer – mot gymnasiebehörighet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Fortsatt satsning på studiestöd o lovskola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Utökad satsning på språkvalet </a:t>
            </a:r>
            <a:r>
              <a:rPr lang="sv-SE" sz="1600" dirty="0" err="1"/>
              <a:t>sva</a:t>
            </a:r>
            <a:endParaRPr lang="sv-SE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Fortsatt satsning i </a:t>
            </a:r>
            <a:r>
              <a:rPr lang="sv-SE" sz="1600" dirty="0" err="1"/>
              <a:t>ma</a:t>
            </a:r>
            <a:r>
              <a:rPr lang="sv-SE" sz="1600" dirty="0"/>
              <a:t>/eng.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Uppföljning av närvaro och måluppfyllelse över tid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Anställt en socialpedagog - frånvaroarbete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Flexibla stödinsatser - Utveckla individuella stöd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/>
              <a:t>Pedagogiska konferenser: ledarskapet, kollegialt lärande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14445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D05D61A-C8D4-4E19-B4A1-A60F09EAF1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5120" y="745062"/>
            <a:ext cx="7371563" cy="733868"/>
          </a:xfrm>
        </p:spPr>
        <p:txBody>
          <a:bodyPr/>
          <a:lstStyle/>
          <a:p>
            <a:r>
              <a:rPr lang="sv-SE" sz="2400" dirty="0"/>
              <a:t>Mål 2021 - 2022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C90961A7-1CFA-4396-910F-843A3A267077}"/>
              </a:ext>
            </a:extLst>
          </p:cNvPr>
          <p:cNvSpPr txBox="1"/>
          <p:nvPr/>
        </p:nvSpPr>
        <p:spPr>
          <a:xfrm>
            <a:off x="1450724" y="1963808"/>
            <a:ext cx="4253087" cy="23391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>
                <a:latin typeface="Arial" panose="020B0604020202020204" pitchFamily="34" charset="0"/>
                <a:ea typeface="Times New Roman" panose="02020603050405020304" pitchFamily="18" charset="0"/>
              </a:rPr>
              <a:t>A</a:t>
            </a:r>
            <a:r>
              <a:rPr lang="sv-SE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lla barn och elever ska ges bättre </a:t>
            </a:r>
          </a:p>
          <a:p>
            <a:r>
              <a:rPr lang="sv-SE" sz="1600" dirty="0">
                <a:latin typeface="Arial" panose="020B0604020202020204" pitchFamily="34" charset="0"/>
                <a:ea typeface="Times New Roman" panose="02020603050405020304" pitchFamily="18" charset="0"/>
              </a:rPr>
              <a:t>    </a:t>
            </a:r>
            <a:r>
              <a:rPr lang="sv-SE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förutsättningar att utvecklas mot en högre </a:t>
            </a:r>
          </a:p>
          <a:p>
            <a:r>
              <a:rPr lang="sv-SE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måluppfyllelse och att likvärdigheten ska </a:t>
            </a:r>
          </a:p>
          <a:p>
            <a:r>
              <a:rPr lang="sv-SE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öka mellan flickor och pojkar.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600" dirty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>
                <a:latin typeface="Arial" panose="020B0604020202020204" pitchFamily="34" charset="0"/>
              </a:rPr>
              <a:t>Högre gymnasiebehörighet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>
                <a:latin typeface="Arial" panose="020B0604020202020204" pitchFamily="34" charset="0"/>
              </a:rPr>
              <a:t>Högre måluppfyllelse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dirty="0">
                <a:latin typeface="Arial" panose="020B0604020202020204" pitchFamily="34" charset="0"/>
              </a:rPr>
              <a:t>Trygghet och studiero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724904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1E567A5-57F1-45AF-A7DB-D7EC4F68BE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3337" y="1403250"/>
            <a:ext cx="1614166" cy="733868"/>
          </a:xfrm>
        </p:spPr>
        <p:txBody>
          <a:bodyPr/>
          <a:lstStyle/>
          <a:p>
            <a:r>
              <a:rPr lang="sv-SE" sz="2400" dirty="0"/>
              <a:t>Frågor?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8BFAB8B-AF58-497C-85DB-8940F775765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62523" y="3128488"/>
            <a:ext cx="6155794" cy="1389325"/>
          </a:xfrm>
        </p:spPr>
        <p:txBody>
          <a:bodyPr/>
          <a:lstStyle/>
          <a:p>
            <a:pPr marL="0" lvl="0" indent="0" algn="ctr" defTabSz="914400">
              <a:lnSpc>
                <a:spcPct val="100000"/>
              </a:lnSpc>
              <a:spcBef>
                <a:spcPts val="0"/>
              </a:spcBef>
              <a:buClrTx/>
              <a:buNone/>
            </a:pPr>
            <a:r>
              <a:rPr lang="sv-SE" sz="20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Vi har engagerade och intresserade lärare.</a:t>
            </a:r>
          </a:p>
          <a:p>
            <a:pPr marL="0" lvl="0" indent="0" algn="ctr" defTabSz="914400">
              <a:lnSpc>
                <a:spcPct val="100000"/>
              </a:lnSpc>
              <a:spcBef>
                <a:spcPts val="0"/>
              </a:spcBef>
              <a:buClrTx/>
              <a:buNone/>
            </a:pPr>
            <a:r>
              <a:rPr lang="sv-SE" sz="20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Bra förutsättningar med lokaler, utrustning och material.</a:t>
            </a:r>
          </a:p>
          <a:p>
            <a:pPr marL="0" lvl="0" indent="0" algn="ctr" defTabSz="914400">
              <a:lnSpc>
                <a:spcPct val="100000"/>
              </a:lnSpc>
              <a:spcBef>
                <a:spcPts val="0"/>
              </a:spcBef>
              <a:buClrTx/>
              <a:buNone/>
            </a:pPr>
            <a:r>
              <a:rPr lang="sv-SE" sz="20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samt HÄRLIGA UNGDOMAR!</a:t>
            </a:r>
          </a:p>
        </p:txBody>
      </p:sp>
    </p:spTree>
    <p:extLst>
      <p:ext uri="{BB962C8B-B14F-4D97-AF65-F5344CB8AC3E}">
        <p14:creationId xmlns:p14="http://schemas.microsoft.com/office/powerpoint/2010/main" val="2553784996"/>
      </p:ext>
    </p:extLst>
  </p:cSld>
  <p:clrMapOvr>
    <a:masterClrMapping/>
  </p:clrMapOvr>
</p:sld>
</file>

<file path=ppt/theme/theme1.xml><?xml version="1.0" encoding="utf-8"?>
<a:theme xmlns:a="http://schemas.openxmlformats.org/drawingml/2006/main" name="Mellerud - Innehållssidor">
  <a:themeElements>
    <a:clrScheme name="Melleruds Kommun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5EB8"/>
      </a:accent1>
      <a:accent2>
        <a:srgbClr val="B8CCEA"/>
      </a:accent2>
      <a:accent3>
        <a:srgbClr val="003B5C"/>
      </a:accent3>
      <a:accent4>
        <a:srgbClr val="BE83A3"/>
      </a:accent4>
      <a:accent5>
        <a:srgbClr val="279989"/>
      </a:accent5>
      <a:accent6>
        <a:srgbClr val="75787B"/>
      </a:accent6>
      <a:hlink>
        <a:srgbClr val="F9413A"/>
      </a:hlink>
      <a:folHlink>
        <a:srgbClr val="FFC72C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llerud_mall_1901" id="{468F1AB9-4C72-954B-A6ED-EA116CE2BA50}" vid="{4957BD17-FB95-A540-8127-C9C0B7382DB0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Mellerud</Template>
  <TotalTime>679</TotalTime>
  <Words>344</Words>
  <Application>Microsoft Office PowerPoint</Application>
  <PresentationFormat>Bildspel på skärmen (16:9)</PresentationFormat>
  <Paragraphs>55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2" baseType="lpstr">
      <vt:lpstr>Arial</vt:lpstr>
      <vt:lpstr>Calibri</vt:lpstr>
      <vt:lpstr>Tahoma</vt:lpstr>
      <vt:lpstr>Verdana</vt:lpstr>
      <vt:lpstr>Mellerud - Innehållssidor</vt:lpstr>
      <vt:lpstr>       </vt:lpstr>
      <vt:lpstr>PowerPoint-presentation</vt:lpstr>
      <vt:lpstr>Analys av måluppfyllelsen åk 9</vt:lpstr>
      <vt:lpstr>Genomförda åtgärder med Skolverket.  Handledning och utbildnings insatser</vt:lpstr>
      <vt:lpstr>Åtgärder forts </vt:lpstr>
      <vt:lpstr>Mål 2021 - 2022</vt:lpstr>
      <vt:lpstr>Frågor?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Anders Pettersson</dc:creator>
  <cp:lastModifiedBy>Robert Olsson</cp:lastModifiedBy>
  <cp:revision>38</cp:revision>
  <dcterms:created xsi:type="dcterms:W3CDTF">2019-10-23T10:55:16Z</dcterms:created>
  <dcterms:modified xsi:type="dcterms:W3CDTF">2022-08-18T09:01:52Z</dcterms:modified>
</cp:coreProperties>
</file>