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9"/>
  </p:notesMasterIdLst>
  <p:sldIdLst>
    <p:sldId id="261" r:id="rId2"/>
    <p:sldId id="268" r:id="rId3"/>
    <p:sldId id="263" r:id="rId4"/>
    <p:sldId id="269" r:id="rId5"/>
    <p:sldId id="264" r:id="rId6"/>
    <p:sldId id="266" r:id="rId7"/>
    <p:sldId id="267" r:id="rId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710"/>
  </p:normalViewPr>
  <p:slideViewPr>
    <p:cSldViewPr snapToGrid="0" snapToObjects="1">
      <p:cViewPr varScale="1">
        <p:scale>
          <a:sx n="144" d="100"/>
          <a:sy n="144" d="100"/>
        </p:scale>
        <p:origin x="2172" y="-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D436F9-1BD7-41C5-8FCC-14C553AE4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1296" y="1456090"/>
            <a:ext cx="7371563" cy="733868"/>
          </a:xfrm>
        </p:spPr>
        <p:txBody>
          <a:bodyPr/>
          <a:lstStyle/>
          <a:p>
            <a:r>
              <a:rPr lang="sv-SE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6CAA570-6240-485B-AC97-FD6C39228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322" y="1937174"/>
            <a:ext cx="3855214" cy="248623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CB89655-7037-4B74-8700-79B501F145FE}"/>
              </a:ext>
            </a:extLst>
          </p:cNvPr>
          <p:cNvSpPr txBox="1"/>
          <p:nvPr/>
        </p:nvSpPr>
        <p:spPr>
          <a:xfrm>
            <a:off x="922688" y="1448365"/>
            <a:ext cx="25217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Rådaskolan</a:t>
            </a:r>
          </a:p>
          <a:p>
            <a:endParaRPr lang="sv-SE" sz="2800" dirty="0"/>
          </a:p>
          <a:p>
            <a:r>
              <a:rPr lang="sv-SE" sz="2800" dirty="0"/>
              <a:t>Måluppfyllelse</a:t>
            </a:r>
          </a:p>
          <a:p>
            <a:r>
              <a:rPr lang="sv-SE" sz="2800" dirty="0"/>
              <a:t> </a:t>
            </a:r>
          </a:p>
          <a:p>
            <a:r>
              <a:rPr lang="sv-SE" sz="2800" dirty="0"/>
              <a:t>2020 - 2021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478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9DFB649-85DD-4568-863E-3291676EC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44902"/>
              </p:ext>
            </p:extLst>
          </p:nvPr>
        </p:nvGraphicFramePr>
        <p:xfrm>
          <a:off x="467360" y="1049867"/>
          <a:ext cx="8385386" cy="3797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837">
                  <a:extLst>
                    <a:ext uri="{9D8B030D-6E8A-4147-A177-3AD203B41FA5}">
                      <a16:colId xmlns:a16="http://schemas.microsoft.com/office/drawing/2014/main" val="632255526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4047178390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2376180932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3620692000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4232737099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462150240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2421872051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2732587182"/>
                    </a:ext>
                  </a:extLst>
                </a:gridCol>
                <a:gridCol w="805095">
                  <a:extLst>
                    <a:ext uri="{9D8B030D-6E8A-4147-A177-3AD203B41FA5}">
                      <a16:colId xmlns:a16="http://schemas.microsoft.com/office/drawing/2014/main" val="268869763"/>
                    </a:ext>
                  </a:extLst>
                </a:gridCol>
                <a:gridCol w="805095">
                  <a:extLst>
                    <a:ext uri="{9D8B030D-6E8A-4147-A177-3AD203B41FA5}">
                      <a16:colId xmlns:a16="http://schemas.microsoft.com/office/drawing/2014/main" val="3764966234"/>
                    </a:ext>
                  </a:extLst>
                </a:gridCol>
                <a:gridCol w="805095">
                  <a:extLst>
                    <a:ext uri="{9D8B030D-6E8A-4147-A177-3AD203B41FA5}">
                      <a16:colId xmlns:a16="http://schemas.microsoft.com/office/drawing/2014/main" val="2307952707"/>
                    </a:ext>
                  </a:extLst>
                </a:gridCol>
                <a:gridCol w="594533">
                  <a:extLst>
                    <a:ext uri="{9D8B030D-6E8A-4147-A177-3AD203B41FA5}">
                      <a16:colId xmlns:a16="http://schemas.microsoft.com/office/drawing/2014/main" val="3843271719"/>
                    </a:ext>
                  </a:extLst>
                </a:gridCol>
              </a:tblGrid>
              <a:tr h="26387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Vårtermin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2021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04443978"/>
                  </a:ext>
                </a:extLst>
              </a:tr>
              <a:tr h="169150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1199225"/>
                  </a:ext>
                </a:extLst>
              </a:tr>
              <a:tr h="40595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Årskurs 9 Vt. Jmf årskullar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2011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2012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2013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2014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2015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2016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2017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2018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2019.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2020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2021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4997663"/>
                  </a:ext>
                </a:extLst>
              </a:tr>
              <a:tr h="32476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Helt saknar betyg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 dirty="0">
                          <a:effectLst/>
                        </a:rPr>
                        <a:t>0%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0%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6648514"/>
                  </a:ext>
                </a:extLst>
              </a:tr>
              <a:tr h="32476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Betyg i alla ämnen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59%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61%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79%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68%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63%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65%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61%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67%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64%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8331811"/>
                  </a:ext>
                </a:extLst>
              </a:tr>
              <a:tr h="16915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Betyg i svenska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79%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87%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96%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96%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97%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94%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92%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89%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96%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6403963"/>
                  </a:ext>
                </a:extLst>
              </a:tr>
              <a:tr h="32476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svenska som andra språk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93%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0558772"/>
                  </a:ext>
                </a:extLst>
              </a:tr>
              <a:tr h="338299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Betyg i engelska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75%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87%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93%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93%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82%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96%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92%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84%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82%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89%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2632141"/>
                  </a:ext>
                </a:extLst>
              </a:tr>
              <a:tr h="32476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Betyg i matematik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85%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84%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87%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87%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94%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9014144"/>
                  </a:ext>
                </a:extLst>
              </a:tr>
              <a:tr h="258798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Meritpoäng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181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181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219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195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211.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200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218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210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210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508254"/>
                  </a:ext>
                </a:extLst>
              </a:tr>
              <a:tr h="56834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Når betyg för något nationellt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78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85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84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76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74%</a:t>
                      </a:r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86%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80%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81%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800" u="none" strike="noStrike">
                          <a:effectLst/>
                        </a:rPr>
                        <a:t>85,2%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3911697"/>
                  </a:ext>
                </a:extLst>
              </a:tr>
              <a:tr h="32476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gymnasieprogram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>
                          <a:effectLst/>
                        </a:rPr>
                        <a:t> </a:t>
                      </a:r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2983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56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EA30EB-7874-4056-8C90-53DBDA0AD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4" y="555409"/>
            <a:ext cx="7371563" cy="733868"/>
          </a:xfrm>
        </p:spPr>
        <p:txBody>
          <a:bodyPr/>
          <a:lstStyle/>
          <a:p>
            <a:r>
              <a:rPr lang="sv-S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 av måluppfyllelsen åk 9</a:t>
            </a:r>
            <a:endParaRPr lang="sv-SE" sz="2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0F8802-3F1F-4863-A978-07D2081658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4" y="1302823"/>
            <a:ext cx="6155794" cy="3743310"/>
          </a:xfrm>
        </p:spPr>
        <p:txBody>
          <a:bodyPr/>
          <a:lstStyle/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Totalt 81 elever som gick i åk 9.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Antalet elever med fullständiga betyg påverkas av anpassad studiegång.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Gymnasiebehörighet 85,2 %. (En elev = 1,2%,) 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 omsättning av elever. Under dessa tre år har det kommit eller slutat 22 elever i klasserna. (sista åren minskad omsättning)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Meritpoängen ökar i ordinarie klass från åk 7 till åk 9. 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Matematik, SVA och Engelska satsning har gett resultat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Flickor har bättre betyg men skillnaderna minskar.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Individuella planer ökar måluppfyllelsen</a:t>
            </a:r>
          </a:p>
          <a:p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Några elever som saknar många betyg – motiverings problematik/frånvaro.</a:t>
            </a:r>
          </a:p>
          <a:p>
            <a:r>
              <a:rPr lang="sv-SE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Stipendie</a:t>
            </a:r>
            <a:r>
              <a:rPr 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300 klubben 9 st.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35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8C9378-5C05-4B0F-AF14-FE00D9259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dirty="0"/>
              <a:t>Åtgärder Skolverket. </a:t>
            </a:r>
            <a:br>
              <a:rPr lang="sv-SE" sz="2400" dirty="0"/>
            </a:br>
            <a:r>
              <a:rPr lang="sv-SE" sz="1600" dirty="0"/>
              <a:t>Handledning och utbildnings insatser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20F050-BDA1-45E0-A7A3-E40B76CF0E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886232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Rektor och ledningsgrupp</a:t>
            </a:r>
          </a:p>
          <a:p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Utveckla en skola med en drifts- och utvecklingsorganisation kopplat till kollegialt lärande och systematiskt kvalitetsarbete.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 ledare</a:t>
            </a:r>
          </a:p>
          <a:p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tveckla ett hållbart kollegialt lärande som en naturlig del av skolans organisation och förutsättning för skolans förbättringskapacitet.</a:t>
            </a:r>
          </a:p>
          <a:p>
            <a:pPr marL="0" indent="0">
              <a:buNone/>
            </a:pP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Medarbetare</a:t>
            </a:r>
          </a:p>
          <a:p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tveckla ett hållbart kollegialt lärande som kan bidra till att utveckla undervisningskvalitén inom skolan.</a:t>
            </a:r>
            <a:b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3477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EF9A78-D320-49A6-85DE-C7F88503F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2" y="762874"/>
            <a:ext cx="7371563" cy="733868"/>
          </a:xfrm>
        </p:spPr>
        <p:txBody>
          <a:bodyPr/>
          <a:lstStyle/>
          <a:p>
            <a:r>
              <a:rPr lang="sv-SE" sz="2400" dirty="0"/>
              <a:t>Åtgärder forts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3D6B243-1F31-4700-BB93-3CD4B805B422}"/>
              </a:ext>
            </a:extLst>
          </p:cNvPr>
          <p:cNvSpPr txBox="1"/>
          <p:nvPr/>
        </p:nvSpPr>
        <p:spPr>
          <a:xfrm>
            <a:off x="1977868" y="4125960"/>
            <a:ext cx="449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Vaksamhet då många saknar betyg från åk 6!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D0955B9-7496-4CDE-9E15-D10D2366F403}"/>
              </a:ext>
            </a:extLst>
          </p:cNvPr>
          <p:cNvSpPr txBox="1"/>
          <p:nvPr/>
        </p:nvSpPr>
        <p:spPr>
          <a:xfrm>
            <a:off x="2520958" y="1628690"/>
            <a:ext cx="51256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Positiva krav och förväntningar på 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Tydlig målsättning och återkoppling i sitt lärarande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Individuella planer – mot gymnasiebehörighet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Fortsatt satsning på studiestöd o lovskola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Utökad satsning på språkvalet </a:t>
            </a:r>
            <a:r>
              <a:rPr lang="sv-SE" sz="1600" dirty="0" err="1"/>
              <a:t>sva</a:t>
            </a:r>
            <a:r>
              <a:rPr lang="sv-SE" sz="1600" dirty="0"/>
              <a:t>/engelska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Uppföljning av närvaro och måluppfyllelse över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Flexibla stödinsatser - Utveckla individuella stöd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Pedagogiska konferenser: ledarskapet, kollegialt lärande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Elevmedverkan – ”grupper” som utvecklar skolan.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444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05D61A-C8D4-4E19-B4A1-A60F09EAF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120" y="745062"/>
            <a:ext cx="7371563" cy="733868"/>
          </a:xfrm>
        </p:spPr>
        <p:txBody>
          <a:bodyPr/>
          <a:lstStyle/>
          <a:p>
            <a:r>
              <a:rPr lang="sv-SE" sz="2400" dirty="0"/>
              <a:t>Mål 2020 - 2021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90961A7-1CFA-4396-910F-843A3A267077}"/>
              </a:ext>
            </a:extLst>
          </p:cNvPr>
          <p:cNvSpPr txBox="1"/>
          <p:nvPr/>
        </p:nvSpPr>
        <p:spPr>
          <a:xfrm>
            <a:off x="1450724" y="1963808"/>
            <a:ext cx="425308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lla barn och elever ska ges bättre </a:t>
            </a:r>
          </a:p>
          <a:p>
            <a:r>
              <a:rPr lang="sv-SE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förutsättningar att utvecklas mot en högre </a:t>
            </a:r>
          </a:p>
          <a:p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måluppfyllelse och att likvärdigheten ska </a:t>
            </a:r>
          </a:p>
          <a:p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öka mellan flickor och pojkar.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</a:rPr>
              <a:t>Högre gymnasiebehörighet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Arial" panose="020B0604020202020204" pitchFamily="34" charset="0"/>
              </a:rPr>
              <a:t>Högre meritvärde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249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567A5-57F1-45AF-A7DB-D7EC4F68B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3337" y="1403250"/>
            <a:ext cx="1614166" cy="733868"/>
          </a:xfrm>
        </p:spPr>
        <p:txBody>
          <a:bodyPr/>
          <a:lstStyle/>
          <a:p>
            <a:r>
              <a:rPr lang="sv-SE" sz="2400" dirty="0"/>
              <a:t>Frågor?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BFAB8B-AF58-497C-85DB-8940F77576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2523" y="3128488"/>
            <a:ext cx="6155794" cy="1389325"/>
          </a:xfrm>
        </p:spPr>
        <p:txBody>
          <a:bodyPr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Vi har engagerade och intresserade lärare.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Bra förutsättningar med lokaler, utrustning och material.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samt HÄRLIGA UNGDOMAR!</a:t>
            </a:r>
          </a:p>
        </p:txBody>
      </p:sp>
    </p:spTree>
    <p:extLst>
      <p:ext uri="{BB962C8B-B14F-4D97-AF65-F5344CB8AC3E}">
        <p14:creationId xmlns:p14="http://schemas.microsoft.com/office/powerpoint/2010/main" val="2553784996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633</TotalTime>
  <Words>516</Words>
  <Application>Microsoft Office PowerPoint</Application>
  <PresentationFormat>Bildspel på skärmen (16:9)</PresentationFormat>
  <Paragraphs>168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Verdana</vt:lpstr>
      <vt:lpstr>Mellerud - Innehållssidor</vt:lpstr>
      <vt:lpstr>       </vt:lpstr>
      <vt:lpstr>PowerPoint-presentation</vt:lpstr>
      <vt:lpstr>Analys av måluppfyllelsen åk 9</vt:lpstr>
      <vt:lpstr>Åtgärder Skolverket.  Handledning och utbildnings insatser</vt:lpstr>
      <vt:lpstr>Åtgärder forts </vt:lpstr>
      <vt:lpstr>Mål 2020 - 2021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Pettersson</dc:creator>
  <cp:lastModifiedBy>Linda Eriksson</cp:lastModifiedBy>
  <cp:revision>32</cp:revision>
  <dcterms:created xsi:type="dcterms:W3CDTF">2019-10-23T10:55:16Z</dcterms:created>
  <dcterms:modified xsi:type="dcterms:W3CDTF">2021-08-20T11:17:31Z</dcterms:modified>
</cp:coreProperties>
</file>