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0" autoAdjust="0"/>
    <p:restoredTop sz="84996" autoAdjust="0"/>
  </p:normalViewPr>
  <p:slideViewPr>
    <p:cSldViewPr snapToGrid="0" snapToObjects="1">
      <p:cViewPr varScale="1">
        <p:scale>
          <a:sx n="115" d="100"/>
          <a:sy n="115" d="100"/>
        </p:scale>
        <p:origin x="88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mas Öhberg" userId="cc5d7d5f-77f4-44a5-8ee4-8b113cbc5188" providerId="ADAL" clId="{6BA55AB5-3B7D-4E58-883F-BCA96A43E529}"/>
    <pc:docChg chg="modSld">
      <pc:chgData name="Tomas Öhberg" userId="cc5d7d5f-77f4-44a5-8ee4-8b113cbc5188" providerId="ADAL" clId="{6BA55AB5-3B7D-4E58-883F-BCA96A43E529}" dt="2022-12-06T10:40:32.097" v="92" actId="27918"/>
      <pc:docMkLst>
        <pc:docMk/>
      </pc:docMkLst>
      <pc:sldChg chg="modSp mod">
        <pc:chgData name="Tomas Öhberg" userId="cc5d7d5f-77f4-44a5-8ee4-8b113cbc5188" providerId="ADAL" clId="{6BA55AB5-3B7D-4E58-883F-BCA96A43E529}" dt="2022-12-06T10:40:32.097" v="92" actId="27918"/>
        <pc:sldMkLst>
          <pc:docMk/>
          <pc:sldMk cId="3078004447" sldId="257"/>
        </pc:sldMkLst>
        <pc:spChg chg="mod">
          <ac:chgData name="Tomas Öhberg" userId="cc5d7d5f-77f4-44a5-8ee4-8b113cbc5188" providerId="ADAL" clId="{6BA55AB5-3B7D-4E58-883F-BCA96A43E529}" dt="2022-12-06T10:20:14.536" v="52" actId="20577"/>
          <ac:spMkLst>
            <pc:docMk/>
            <pc:sldMk cId="3078004447" sldId="257"/>
            <ac:spMk id="7" creationId="{E3FBEF4C-7FFF-4103-800B-1562F001579B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1-14 D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Blad1!$A$2:$A$26</c:f>
              <c:strCache>
                <c:ptCount val="24"/>
                <c:pt idx="0">
                  <c:v>Anders 5000</c:v>
                </c:pt>
                <c:pt idx="1">
                  <c:v>Robert 5100</c:v>
                </c:pt>
                <c:pt idx="2">
                  <c:v>Camilla 5200</c:v>
                </c:pt>
                <c:pt idx="3">
                  <c:v>Maria 5300</c:v>
                </c:pt>
                <c:pt idx="4">
                  <c:v>Susanne 5350</c:v>
                </c:pt>
                <c:pt idx="5">
                  <c:v>Lena A 5400</c:v>
                </c:pt>
                <c:pt idx="6">
                  <c:v>Linda L 5500</c:v>
                </c:pt>
                <c:pt idx="7">
                  <c:v>Lena A 5600</c:v>
                </c:pt>
                <c:pt idx="8">
                  <c:v>C-G J 5700</c:v>
                </c:pt>
                <c:pt idx="9">
                  <c:v>Matti 5800</c:v>
                </c:pt>
                <c:pt idx="10">
                  <c:v>Matti 5850</c:v>
                </c:pt>
                <c:pt idx="11">
                  <c:v>C-G J 59</c:v>
                </c:pt>
                <c:pt idx="13">
                  <c:v>Total 2022</c:v>
                </c:pt>
                <c:pt idx="14">
                  <c:v>Total 2021</c:v>
                </c:pt>
                <c:pt idx="15">
                  <c:v>Total 2020</c:v>
                </c:pt>
                <c:pt idx="16">
                  <c:v>Total 2019</c:v>
                </c:pt>
                <c:pt idx="17">
                  <c:v>Total 2018</c:v>
                </c:pt>
                <c:pt idx="18">
                  <c:v>Total 2017</c:v>
                </c:pt>
                <c:pt idx="19">
                  <c:v>Total 2016</c:v>
                </c:pt>
                <c:pt idx="20">
                  <c:v>Total 2015</c:v>
                </c:pt>
                <c:pt idx="21">
                  <c:v>Total 2014</c:v>
                </c:pt>
                <c:pt idx="22">
                  <c:v>Total 2013</c:v>
                </c:pt>
                <c:pt idx="23">
                  <c:v>Total 2012</c:v>
                </c:pt>
              </c:strCache>
            </c:strRef>
          </c:cat>
          <c:val>
            <c:numRef>
              <c:f>Blad1!$B$2:$B$26</c:f>
              <c:numCache>
                <c:formatCode>General</c:formatCode>
                <c:ptCount val="25"/>
                <c:pt idx="0">
                  <c:v>1.17</c:v>
                </c:pt>
                <c:pt idx="1">
                  <c:v>4.1900000000000004</c:v>
                </c:pt>
                <c:pt idx="2">
                  <c:v>3.56</c:v>
                </c:pt>
                <c:pt idx="3">
                  <c:v>4.67</c:v>
                </c:pt>
                <c:pt idx="4">
                  <c:v>6.55</c:v>
                </c:pt>
                <c:pt idx="5">
                  <c:v>4.09</c:v>
                </c:pt>
                <c:pt idx="6">
                  <c:v>4.26</c:v>
                </c:pt>
                <c:pt idx="7">
                  <c:v>4.13</c:v>
                </c:pt>
                <c:pt idx="8">
                  <c:v>4.8099999999999996</c:v>
                </c:pt>
                <c:pt idx="9">
                  <c:v>2.94</c:v>
                </c:pt>
                <c:pt idx="10">
                  <c:v>5.0599999999999996</c:v>
                </c:pt>
                <c:pt idx="11">
                  <c:v>2.71</c:v>
                </c:pt>
                <c:pt idx="13">
                  <c:v>4.37</c:v>
                </c:pt>
                <c:pt idx="14">
                  <c:v>4.53</c:v>
                </c:pt>
                <c:pt idx="15">
                  <c:v>4.42</c:v>
                </c:pt>
                <c:pt idx="16">
                  <c:v>2.78</c:v>
                </c:pt>
                <c:pt idx="17">
                  <c:v>2.9</c:v>
                </c:pt>
                <c:pt idx="18">
                  <c:v>2.59</c:v>
                </c:pt>
                <c:pt idx="19">
                  <c:v>2.68</c:v>
                </c:pt>
                <c:pt idx="20">
                  <c:v>2.19</c:v>
                </c:pt>
                <c:pt idx="21">
                  <c:v>2.2200000000000002</c:v>
                </c:pt>
                <c:pt idx="22">
                  <c:v>2.2999999999999998</c:v>
                </c:pt>
                <c:pt idx="23">
                  <c:v>2.25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64-4963-BFAE-37231CAD9EA3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15-90 D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Blad1!$A$2:$A$26</c:f>
              <c:strCache>
                <c:ptCount val="24"/>
                <c:pt idx="0">
                  <c:v>Anders 5000</c:v>
                </c:pt>
                <c:pt idx="1">
                  <c:v>Robert 5100</c:v>
                </c:pt>
                <c:pt idx="2">
                  <c:v>Camilla 5200</c:v>
                </c:pt>
                <c:pt idx="3">
                  <c:v>Maria 5300</c:v>
                </c:pt>
                <c:pt idx="4">
                  <c:v>Susanne 5350</c:v>
                </c:pt>
                <c:pt idx="5">
                  <c:v>Lena A 5400</c:v>
                </c:pt>
                <c:pt idx="6">
                  <c:v>Linda L 5500</c:v>
                </c:pt>
                <c:pt idx="7">
                  <c:v>Lena A 5600</c:v>
                </c:pt>
                <c:pt idx="8">
                  <c:v>C-G J 5700</c:v>
                </c:pt>
                <c:pt idx="9">
                  <c:v>Matti 5800</c:v>
                </c:pt>
                <c:pt idx="10">
                  <c:v>Matti 5850</c:v>
                </c:pt>
                <c:pt idx="11">
                  <c:v>C-G J 59</c:v>
                </c:pt>
                <c:pt idx="13">
                  <c:v>Total 2022</c:v>
                </c:pt>
                <c:pt idx="14">
                  <c:v>Total 2021</c:v>
                </c:pt>
                <c:pt idx="15">
                  <c:v>Total 2020</c:v>
                </c:pt>
                <c:pt idx="16">
                  <c:v>Total 2019</c:v>
                </c:pt>
                <c:pt idx="17">
                  <c:v>Total 2018</c:v>
                </c:pt>
                <c:pt idx="18">
                  <c:v>Total 2017</c:v>
                </c:pt>
                <c:pt idx="19">
                  <c:v>Total 2016</c:v>
                </c:pt>
                <c:pt idx="20">
                  <c:v>Total 2015</c:v>
                </c:pt>
                <c:pt idx="21">
                  <c:v>Total 2014</c:v>
                </c:pt>
                <c:pt idx="22">
                  <c:v>Total 2013</c:v>
                </c:pt>
                <c:pt idx="23">
                  <c:v>Total 2012</c:v>
                </c:pt>
              </c:strCache>
            </c:strRef>
          </c:cat>
          <c:val>
            <c:numRef>
              <c:f>Blad1!$C$2:$C$26</c:f>
              <c:numCache>
                <c:formatCode>General</c:formatCode>
                <c:ptCount val="25"/>
                <c:pt idx="1">
                  <c:v>1.1100000000000001</c:v>
                </c:pt>
                <c:pt idx="2">
                  <c:v>0.56999999999999995</c:v>
                </c:pt>
                <c:pt idx="3">
                  <c:v>1.39</c:v>
                </c:pt>
                <c:pt idx="4">
                  <c:v>0.79</c:v>
                </c:pt>
                <c:pt idx="5">
                  <c:v>1.2</c:v>
                </c:pt>
                <c:pt idx="6">
                  <c:v>0.13</c:v>
                </c:pt>
                <c:pt idx="9">
                  <c:v>0.92</c:v>
                </c:pt>
                <c:pt idx="10">
                  <c:v>1.86</c:v>
                </c:pt>
                <c:pt idx="11">
                  <c:v>0.74</c:v>
                </c:pt>
                <c:pt idx="13">
                  <c:v>0.82</c:v>
                </c:pt>
                <c:pt idx="14">
                  <c:v>1.23</c:v>
                </c:pt>
                <c:pt idx="15">
                  <c:v>1.62</c:v>
                </c:pt>
                <c:pt idx="16">
                  <c:v>0.87</c:v>
                </c:pt>
                <c:pt idx="17">
                  <c:v>1.17</c:v>
                </c:pt>
                <c:pt idx="18">
                  <c:v>1.03</c:v>
                </c:pt>
                <c:pt idx="19">
                  <c:v>1.89</c:v>
                </c:pt>
                <c:pt idx="20">
                  <c:v>1.01</c:v>
                </c:pt>
                <c:pt idx="21">
                  <c:v>1.87</c:v>
                </c:pt>
                <c:pt idx="22">
                  <c:v>1.67</c:v>
                </c:pt>
                <c:pt idx="23">
                  <c:v>1.43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064-4963-BFAE-37231CAD9EA3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91 D-2 År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Blad1!$A$2:$A$26</c:f>
              <c:strCache>
                <c:ptCount val="24"/>
                <c:pt idx="0">
                  <c:v>Anders 5000</c:v>
                </c:pt>
                <c:pt idx="1">
                  <c:v>Robert 5100</c:v>
                </c:pt>
                <c:pt idx="2">
                  <c:v>Camilla 5200</c:v>
                </c:pt>
                <c:pt idx="3">
                  <c:v>Maria 5300</c:v>
                </c:pt>
                <c:pt idx="4">
                  <c:v>Susanne 5350</c:v>
                </c:pt>
                <c:pt idx="5">
                  <c:v>Lena A 5400</c:v>
                </c:pt>
                <c:pt idx="6">
                  <c:v>Linda L 5500</c:v>
                </c:pt>
                <c:pt idx="7">
                  <c:v>Lena A 5600</c:v>
                </c:pt>
                <c:pt idx="8">
                  <c:v>C-G J 5700</c:v>
                </c:pt>
                <c:pt idx="9">
                  <c:v>Matti 5800</c:v>
                </c:pt>
                <c:pt idx="10">
                  <c:v>Matti 5850</c:v>
                </c:pt>
                <c:pt idx="11">
                  <c:v>C-G J 59</c:v>
                </c:pt>
                <c:pt idx="13">
                  <c:v>Total 2022</c:v>
                </c:pt>
                <c:pt idx="14">
                  <c:v>Total 2021</c:v>
                </c:pt>
                <c:pt idx="15">
                  <c:v>Total 2020</c:v>
                </c:pt>
                <c:pt idx="16">
                  <c:v>Total 2019</c:v>
                </c:pt>
                <c:pt idx="17">
                  <c:v>Total 2018</c:v>
                </c:pt>
                <c:pt idx="18">
                  <c:v>Total 2017</c:v>
                </c:pt>
                <c:pt idx="19">
                  <c:v>Total 2016</c:v>
                </c:pt>
                <c:pt idx="20">
                  <c:v>Total 2015</c:v>
                </c:pt>
                <c:pt idx="21">
                  <c:v>Total 2014</c:v>
                </c:pt>
                <c:pt idx="22">
                  <c:v>Total 2013</c:v>
                </c:pt>
                <c:pt idx="23">
                  <c:v>Total 2012</c:v>
                </c:pt>
              </c:strCache>
            </c:strRef>
          </c:cat>
          <c:val>
            <c:numRef>
              <c:f>Blad1!$D$2:$D$26</c:f>
              <c:numCache>
                <c:formatCode>General</c:formatCode>
                <c:ptCount val="25"/>
                <c:pt idx="1">
                  <c:v>1.39</c:v>
                </c:pt>
                <c:pt idx="2">
                  <c:v>3.66</c:v>
                </c:pt>
                <c:pt idx="3">
                  <c:v>1.92</c:v>
                </c:pt>
                <c:pt idx="10">
                  <c:v>2.12</c:v>
                </c:pt>
                <c:pt idx="11">
                  <c:v>1.04</c:v>
                </c:pt>
                <c:pt idx="13">
                  <c:v>1.1100000000000001</c:v>
                </c:pt>
                <c:pt idx="14">
                  <c:v>1.0900000000000001</c:v>
                </c:pt>
                <c:pt idx="15">
                  <c:v>0.8</c:v>
                </c:pt>
                <c:pt idx="16">
                  <c:v>0.75</c:v>
                </c:pt>
                <c:pt idx="17">
                  <c:v>0.88</c:v>
                </c:pt>
                <c:pt idx="18">
                  <c:v>1.18</c:v>
                </c:pt>
                <c:pt idx="19">
                  <c:v>1.36</c:v>
                </c:pt>
                <c:pt idx="20">
                  <c:v>2.52</c:v>
                </c:pt>
                <c:pt idx="21">
                  <c:v>3.46</c:v>
                </c:pt>
                <c:pt idx="22">
                  <c:v>3.63</c:v>
                </c:pt>
                <c:pt idx="23">
                  <c:v>3.25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064-4963-BFAE-37231CAD9EA3}"/>
            </c:ext>
          </c:extLst>
        </c:ser>
        <c:ser>
          <c:idx val="3"/>
          <c:order val="3"/>
          <c:tx>
            <c:strRef>
              <c:f>Blad1!$E$1</c:f>
              <c:strCache>
                <c:ptCount val="1"/>
                <c:pt idx="0">
                  <c:v>Över 2 År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Blad1!$A$2:$A$26</c:f>
              <c:strCache>
                <c:ptCount val="24"/>
                <c:pt idx="0">
                  <c:v>Anders 5000</c:v>
                </c:pt>
                <c:pt idx="1">
                  <c:v>Robert 5100</c:v>
                </c:pt>
                <c:pt idx="2">
                  <c:v>Camilla 5200</c:v>
                </c:pt>
                <c:pt idx="3">
                  <c:v>Maria 5300</c:v>
                </c:pt>
                <c:pt idx="4">
                  <c:v>Susanne 5350</c:v>
                </c:pt>
                <c:pt idx="5">
                  <c:v>Lena A 5400</c:v>
                </c:pt>
                <c:pt idx="6">
                  <c:v>Linda L 5500</c:v>
                </c:pt>
                <c:pt idx="7">
                  <c:v>Lena A 5600</c:v>
                </c:pt>
                <c:pt idx="8">
                  <c:v>C-G J 5700</c:v>
                </c:pt>
                <c:pt idx="9">
                  <c:v>Matti 5800</c:v>
                </c:pt>
                <c:pt idx="10">
                  <c:v>Matti 5850</c:v>
                </c:pt>
                <c:pt idx="11">
                  <c:v>C-G J 59</c:v>
                </c:pt>
                <c:pt idx="13">
                  <c:v>Total 2022</c:v>
                </c:pt>
                <c:pt idx="14">
                  <c:v>Total 2021</c:v>
                </c:pt>
                <c:pt idx="15">
                  <c:v>Total 2020</c:v>
                </c:pt>
                <c:pt idx="16">
                  <c:v>Total 2019</c:v>
                </c:pt>
                <c:pt idx="17">
                  <c:v>Total 2018</c:v>
                </c:pt>
                <c:pt idx="18">
                  <c:v>Total 2017</c:v>
                </c:pt>
                <c:pt idx="19">
                  <c:v>Total 2016</c:v>
                </c:pt>
                <c:pt idx="20">
                  <c:v>Total 2015</c:v>
                </c:pt>
                <c:pt idx="21">
                  <c:v>Total 2014</c:v>
                </c:pt>
                <c:pt idx="22">
                  <c:v>Total 2013</c:v>
                </c:pt>
                <c:pt idx="23">
                  <c:v>Total 2012</c:v>
                </c:pt>
              </c:strCache>
            </c:strRef>
          </c:cat>
          <c:val>
            <c:numRef>
              <c:f>Blad1!$E$2:$E$26</c:f>
              <c:numCache>
                <c:formatCode>General</c:formatCode>
                <c:ptCount val="25"/>
                <c:pt idx="2">
                  <c:v>1.1399999999999999</c:v>
                </c:pt>
                <c:pt idx="6">
                  <c:v>0.3</c:v>
                </c:pt>
                <c:pt idx="10">
                  <c:v>4.9400000000000004</c:v>
                </c:pt>
                <c:pt idx="13">
                  <c:v>0.42</c:v>
                </c:pt>
                <c:pt idx="14">
                  <c:v>0.27</c:v>
                </c:pt>
                <c:pt idx="15">
                  <c:v>0.25</c:v>
                </c:pt>
                <c:pt idx="16">
                  <c:v>0.31</c:v>
                </c:pt>
                <c:pt idx="17">
                  <c:v>0.32</c:v>
                </c:pt>
                <c:pt idx="18">
                  <c:v>0.91</c:v>
                </c:pt>
                <c:pt idx="19">
                  <c:v>1.52</c:v>
                </c:pt>
                <c:pt idx="20">
                  <c:v>1.58</c:v>
                </c:pt>
                <c:pt idx="21">
                  <c:v>0.99</c:v>
                </c:pt>
                <c:pt idx="22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064-4963-BFAE-37231CAD9E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71385600"/>
        <c:axId val="171387136"/>
      </c:barChart>
      <c:catAx>
        <c:axId val="1713856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sv-SE"/>
          </a:p>
        </c:txPr>
        <c:crossAx val="171387136"/>
        <c:crosses val="autoZero"/>
        <c:auto val="1"/>
        <c:lblAlgn val="ctr"/>
        <c:lblOffset val="100"/>
        <c:noMultiLvlLbl val="0"/>
      </c:catAx>
      <c:valAx>
        <c:axId val="171387136"/>
        <c:scaling>
          <c:orientation val="minMax"/>
          <c:max val="14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7138560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000"/>
      </a:pPr>
      <a:endParaRPr lang="sv-SE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DDB680-8C92-D148-80E5-DDFD5023E469}" type="datetimeFigureOut">
              <a:rPr lang="sv-SE" smtClean="0"/>
              <a:t>2022-12-06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sv-SE"/>
              <a:t>Redigera format för bakgrundstext
Nivå två
Nivå tre
Nivå fyra
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553BCB-DF69-7640-B488-83211524CE3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23259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ssida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755" y="1111996"/>
            <a:ext cx="7371563" cy="73386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E4C4C6BB-CEA7-E249-84A6-44AE90F13D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555191" y="2031207"/>
            <a:ext cx="2977621" cy="2781300"/>
          </a:xfrm>
          <a:prstGeom prst="rect">
            <a:avLst/>
          </a:prstGeom>
        </p:spPr>
        <p:txBody>
          <a:bodyPr/>
          <a:lstStyle>
            <a:lvl1pPr marL="285737" indent="-285737">
              <a:buClr>
                <a:schemeClr val="accent1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sv-SE" dirty="0"/>
              <a:t>Redigera format för bakgrundstext
Nivå två
Nivå tre
Nivå fyra
Nivå fem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A5236DE0-AE8A-A94A-A449-AD792ADA0B31}"/>
              </a:ext>
            </a:extLst>
          </p:cNvPr>
          <p:cNvSpPr txBox="1"/>
          <p:nvPr userDrawn="1"/>
        </p:nvSpPr>
        <p:spPr>
          <a:xfrm>
            <a:off x="4603536" y="53996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sz="1800" dirty="0"/>
          </a:p>
        </p:txBody>
      </p:sp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5108CE3C-584F-6741-B1B8-4828C8375FD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39750" y="2031207"/>
            <a:ext cx="4818062" cy="2781300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1517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ssid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754" y="1111996"/>
            <a:ext cx="7371563" cy="73386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E4C4C6BB-CEA7-E249-84A6-44AE90F13D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39750" y="2031208"/>
            <a:ext cx="6155794" cy="2788841"/>
          </a:xfrm>
          <a:prstGeom prst="rect">
            <a:avLst/>
          </a:prstGeom>
        </p:spPr>
        <p:txBody>
          <a:bodyPr/>
          <a:lstStyle>
            <a:lvl1pPr marL="285737" indent="-285737">
              <a:buClr>
                <a:schemeClr val="accent1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sv-SE" dirty="0"/>
              <a:t>Redigera format för bakgrundstext
Nivå två
Nivå tre
Nivå fyra
Nivå fem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A5236DE0-AE8A-A94A-A449-AD792ADA0B31}"/>
              </a:ext>
            </a:extLst>
          </p:cNvPr>
          <p:cNvSpPr txBox="1"/>
          <p:nvPr userDrawn="1"/>
        </p:nvSpPr>
        <p:spPr>
          <a:xfrm>
            <a:off x="4603536" y="53996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2415046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4A3DA368-0649-364A-A54A-AF2ACB6AB087}"/>
              </a:ext>
            </a:extLst>
          </p:cNvPr>
          <p:cNvSpPr/>
          <p:nvPr userDrawn="1"/>
        </p:nvSpPr>
        <p:spPr>
          <a:xfrm>
            <a:off x="0" y="0"/>
            <a:ext cx="9144000" cy="901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82A8A6C1-D133-6640-8842-BC4348ECFAF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39750" y="274885"/>
            <a:ext cx="1558544" cy="485648"/>
          </a:xfrm>
          <a:prstGeom prst="rect">
            <a:avLst/>
          </a:prstGeom>
        </p:spPr>
      </p:pic>
      <p:pic>
        <p:nvPicPr>
          <p:cNvPr id="4" name="Bildobjekt 3">
            <a:extLst>
              <a:ext uri="{FF2B5EF4-FFF2-40B4-BE49-F238E27FC236}">
                <a16:creationId xmlns:a16="http://schemas.microsoft.com/office/drawing/2014/main" id="{4AA88D02-32E2-6D48-AD49-C923EA56ED7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0000"/>
          </a:blip>
          <a:stretch>
            <a:fillRect/>
          </a:stretch>
        </p:blipFill>
        <p:spPr>
          <a:xfrm>
            <a:off x="7401560" y="358959"/>
            <a:ext cx="1310640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163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</p:sldLayoutIdLst>
  <p:hf sldNum="0" hdr="0" dt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4" pos="340" userDrawn="1">
          <p15:clr>
            <a:srgbClr val="F26B43"/>
          </p15:clr>
        </p15:guide>
        <p15:guide id="5" orient="horz" pos="224" userDrawn="1">
          <p15:clr>
            <a:srgbClr val="F26B43"/>
          </p15:clr>
        </p15:guide>
        <p15:guide id="6" orient="horz" pos="3010" userDrawn="1">
          <p15:clr>
            <a:srgbClr val="F26B43"/>
          </p15:clr>
        </p15:guide>
        <p15:guide id="7" pos="54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>
            <a:extLst>
              <a:ext uri="{FF2B5EF4-FFF2-40B4-BE49-F238E27FC236}">
                <a16:creationId xmlns:a16="http://schemas.microsoft.com/office/drawing/2014/main" id="{ED2E1010-B192-4256-A414-A1599FDC97EB}"/>
              </a:ext>
            </a:extLst>
          </p:cNvPr>
          <p:cNvSpPr txBox="1"/>
          <p:nvPr/>
        </p:nvSpPr>
        <p:spPr>
          <a:xfrm>
            <a:off x="3089734" y="4881890"/>
            <a:ext cx="31271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/>
              <a:t>Tomas Öhberg HR-Konsult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E3FBEF4C-7FFF-4103-800B-1562F001579B}"/>
              </a:ext>
            </a:extLst>
          </p:cNvPr>
          <p:cNvSpPr txBox="1"/>
          <p:nvPr/>
        </p:nvSpPr>
        <p:spPr>
          <a:xfrm>
            <a:off x="0" y="866151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600" b="1" dirty="0">
                <a:solidFill>
                  <a:prstClr val="black"/>
                </a:solidFill>
              </a:rPr>
              <a:t>Sjukfrånvaro i % Kuf Alla områden 2022 </a:t>
            </a:r>
            <a:r>
              <a:rPr lang="sv-SE" sz="1100" dirty="0">
                <a:solidFill>
                  <a:prstClr val="black"/>
                </a:solidFill>
              </a:rPr>
              <a:t>Sjuklön  3 368 467 (okt)</a:t>
            </a:r>
            <a:endParaRPr lang="sv-SE" sz="1600" dirty="0">
              <a:solidFill>
                <a:prstClr val="black"/>
              </a:solidFill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26773D13-B34B-45ED-AE7A-59C9AAABF9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05794653"/>
              </p:ext>
            </p:extLst>
          </p:nvPr>
        </p:nvGraphicFramePr>
        <p:xfrm>
          <a:off x="195444" y="1130785"/>
          <a:ext cx="8625028" cy="37511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78004447"/>
      </p:ext>
    </p:extLst>
  </p:cSld>
  <p:clrMapOvr>
    <a:masterClrMapping/>
  </p:clrMapOvr>
</p:sld>
</file>

<file path=ppt/theme/theme1.xml><?xml version="1.0" encoding="utf-8"?>
<a:theme xmlns:a="http://schemas.openxmlformats.org/drawingml/2006/main" name="Mellerud - Innehållssidor">
  <a:themeElements>
    <a:clrScheme name="Melleruds Kommun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5EB8"/>
      </a:accent1>
      <a:accent2>
        <a:srgbClr val="B8CCEA"/>
      </a:accent2>
      <a:accent3>
        <a:srgbClr val="003B5C"/>
      </a:accent3>
      <a:accent4>
        <a:srgbClr val="BE83A3"/>
      </a:accent4>
      <a:accent5>
        <a:srgbClr val="279989"/>
      </a:accent5>
      <a:accent6>
        <a:srgbClr val="75787B"/>
      </a:accent6>
      <a:hlink>
        <a:srgbClr val="F9413A"/>
      </a:hlink>
      <a:folHlink>
        <a:srgbClr val="FFC72C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llerud_mall_1901" id="{468F1AB9-4C72-954B-A6ED-EA116CE2BA50}" vid="{4957BD17-FB95-A540-8127-C9C0B7382DB0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Mellerud</Template>
  <TotalTime>4989</TotalTime>
  <Words>17</Words>
  <Application>Microsoft Office PowerPoint</Application>
  <PresentationFormat>Bildspel på skärmen (16:9)</PresentationFormat>
  <Paragraphs>2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Mellerud - Innehållssidor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Tomas Öhberg</dc:creator>
  <cp:lastModifiedBy>Tomas Öhberg</cp:lastModifiedBy>
  <cp:revision>127</cp:revision>
  <dcterms:created xsi:type="dcterms:W3CDTF">2019-05-21T08:21:45Z</dcterms:created>
  <dcterms:modified xsi:type="dcterms:W3CDTF">2022-12-06T11:05:55Z</dcterms:modified>
</cp:coreProperties>
</file>