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notesMasterIdLst>
    <p:notesMasterId r:id="rId10"/>
  </p:notesMasterIdLst>
  <p:sldIdLst>
    <p:sldId id="257" r:id="rId2"/>
    <p:sldId id="264" r:id="rId3"/>
    <p:sldId id="258" r:id="rId4"/>
    <p:sldId id="259" r:id="rId5"/>
    <p:sldId id="260" r:id="rId6"/>
    <p:sldId id="261" r:id="rId7"/>
    <p:sldId id="262" r:id="rId8"/>
    <p:sldId id="263" r:id="rId9"/>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4" autoAdjust="0"/>
    <p:restoredTop sz="94970" autoAdjust="0"/>
  </p:normalViewPr>
  <p:slideViewPr>
    <p:cSldViewPr snapToGrid="0" snapToObjects="1">
      <p:cViewPr varScale="1">
        <p:scale>
          <a:sx n="94" d="100"/>
          <a:sy n="94" d="100"/>
        </p:scale>
        <p:origin x="84" y="6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DDB680-8C92-D148-80E5-DDFD5023E469}" type="datetimeFigureOut">
              <a:rPr lang="sv-SE" smtClean="0"/>
              <a:t>2024-01-04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sv-SE"/>
              <a:t>Redigera format för bakgrundstext
Nivå två
Nivå tre
Nivå fyra
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553BCB-DF69-7640-B488-83211524CE38}" type="slidenum">
              <a:rPr lang="sv-SE" smtClean="0"/>
              <a:t>‹#›</a:t>
            </a:fld>
            <a:endParaRPr lang="sv-SE"/>
          </a:p>
        </p:txBody>
      </p:sp>
    </p:spTree>
    <p:extLst>
      <p:ext uri="{BB962C8B-B14F-4D97-AF65-F5344CB8AC3E}">
        <p14:creationId xmlns:p14="http://schemas.microsoft.com/office/powerpoint/2010/main" val="2423259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nehållssida med bild">
    <p:spTree>
      <p:nvGrpSpPr>
        <p:cNvPr id="1" name=""/>
        <p:cNvGrpSpPr/>
        <p:nvPr/>
      </p:nvGrpSpPr>
      <p:grpSpPr>
        <a:xfrm>
          <a:off x="0" y="0"/>
          <a:ext cx="0" cy="0"/>
          <a:chOff x="0" y="0"/>
          <a:chExt cx="0" cy="0"/>
        </a:xfrm>
      </p:grpSpPr>
      <p:sp>
        <p:nvSpPr>
          <p:cNvPr id="2" name="Title 1"/>
          <p:cNvSpPr>
            <a:spLocks noGrp="1"/>
          </p:cNvSpPr>
          <p:nvPr>
            <p:ph type="ctrTitle"/>
          </p:nvPr>
        </p:nvSpPr>
        <p:spPr>
          <a:xfrm>
            <a:off x="539755" y="1111996"/>
            <a:ext cx="7371563" cy="733868"/>
          </a:xfrm>
          <a:prstGeom prst="rect">
            <a:avLst/>
          </a:prstGeom>
        </p:spPr>
        <p:txBody>
          <a:bodyPr anchor="b"/>
          <a:lstStyle>
            <a:lvl1pPr algn="l">
              <a:defRPr sz="3000" b="1" i="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dirty="0"/>
              <a:t>Klicka här för att ändra mall för rubrikformat</a:t>
            </a:r>
            <a:endParaRPr lang="en-US" dirty="0"/>
          </a:p>
        </p:txBody>
      </p:sp>
      <p:sp>
        <p:nvSpPr>
          <p:cNvPr id="10" name="Platshållare för text 9">
            <a:extLst>
              <a:ext uri="{FF2B5EF4-FFF2-40B4-BE49-F238E27FC236}">
                <a16:creationId xmlns:a16="http://schemas.microsoft.com/office/drawing/2014/main" id="{E4C4C6BB-CEA7-E249-84A6-44AE90F13D74}"/>
              </a:ext>
            </a:extLst>
          </p:cNvPr>
          <p:cNvSpPr>
            <a:spLocks noGrp="1"/>
          </p:cNvSpPr>
          <p:nvPr>
            <p:ph type="body" sz="quarter" idx="10"/>
          </p:nvPr>
        </p:nvSpPr>
        <p:spPr>
          <a:xfrm>
            <a:off x="5555191" y="2031207"/>
            <a:ext cx="2977621" cy="2781300"/>
          </a:xfrm>
          <a:prstGeom prst="rect">
            <a:avLst/>
          </a:prstGeom>
        </p:spPr>
        <p:txBody>
          <a:bodyPr/>
          <a:lstStyle>
            <a:lvl1pPr marL="285737" indent="-285737">
              <a:buClr>
                <a:schemeClr val="accent1"/>
              </a:buClr>
              <a:buFont typeface="Arial" panose="020B0604020202020204" pitchFamily="34" charset="0"/>
              <a:buChar char="•"/>
              <a:defRPr sz="18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dirty="0"/>
              <a:t>Redigera format för bakgrundstext
Nivå två
Nivå tre
Nivå fyra
Nivå fem</a:t>
            </a:r>
          </a:p>
        </p:txBody>
      </p:sp>
      <p:sp>
        <p:nvSpPr>
          <p:cNvPr id="13" name="textruta 12">
            <a:extLst>
              <a:ext uri="{FF2B5EF4-FFF2-40B4-BE49-F238E27FC236}">
                <a16:creationId xmlns:a16="http://schemas.microsoft.com/office/drawing/2014/main" id="{A5236DE0-AE8A-A94A-A449-AD792ADA0B31}"/>
              </a:ext>
            </a:extLst>
          </p:cNvPr>
          <p:cNvSpPr txBox="1"/>
          <p:nvPr userDrawn="1"/>
        </p:nvSpPr>
        <p:spPr>
          <a:xfrm>
            <a:off x="4603536" y="5399688"/>
            <a:ext cx="184731" cy="369332"/>
          </a:xfrm>
          <a:prstGeom prst="rect">
            <a:avLst/>
          </a:prstGeom>
          <a:noFill/>
        </p:spPr>
        <p:txBody>
          <a:bodyPr wrap="none" rtlCol="0">
            <a:spAutoFit/>
          </a:bodyPr>
          <a:lstStyle/>
          <a:p>
            <a:endParaRPr lang="sv-SE" sz="1800" dirty="0"/>
          </a:p>
        </p:txBody>
      </p:sp>
      <p:sp>
        <p:nvSpPr>
          <p:cNvPr id="4" name="Platshållare för bild 3">
            <a:extLst>
              <a:ext uri="{FF2B5EF4-FFF2-40B4-BE49-F238E27FC236}">
                <a16:creationId xmlns:a16="http://schemas.microsoft.com/office/drawing/2014/main" id="{5108CE3C-584F-6741-B1B8-4828C8375FD3}"/>
              </a:ext>
            </a:extLst>
          </p:cNvPr>
          <p:cNvSpPr>
            <a:spLocks noGrp="1"/>
          </p:cNvSpPr>
          <p:nvPr>
            <p:ph type="pic" sz="quarter" idx="11"/>
          </p:nvPr>
        </p:nvSpPr>
        <p:spPr>
          <a:xfrm>
            <a:off x="539750" y="2031207"/>
            <a:ext cx="4818062" cy="2781300"/>
          </a:xfrm>
          <a:prstGeom prst="rect">
            <a:avLst/>
          </a:prstGeom>
        </p:spPr>
        <p:txBody>
          <a:bodyPr/>
          <a:lstStyle/>
          <a:p>
            <a:endParaRPr lang="sv-SE"/>
          </a:p>
        </p:txBody>
      </p:sp>
    </p:spTree>
    <p:extLst>
      <p:ext uri="{BB962C8B-B14F-4D97-AF65-F5344CB8AC3E}">
        <p14:creationId xmlns:p14="http://schemas.microsoft.com/office/powerpoint/2010/main" val="381517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ehållssida text">
    <p:spTree>
      <p:nvGrpSpPr>
        <p:cNvPr id="1" name=""/>
        <p:cNvGrpSpPr/>
        <p:nvPr/>
      </p:nvGrpSpPr>
      <p:grpSpPr>
        <a:xfrm>
          <a:off x="0" y="0"/>
          <a:ext cx="0" cy="0"/>
          <a:chOff x="0" y="0"/>
          <a:chExt cx="0" cy="0"/>
        </a:xfrm>
      </p:grpSpPr>
      <p:sp>
        <p:nvSpPr>
          <p:cNvPr id="2" name="Title 1"/>
          <p:cNvSpPr>
            <a:spLocks noGrp="1"/>
          </p:cNvSpPr>
          <p:nvPr>
            <p:ph type="ctrTitle"/>
          </p:nvPr>
        </p:nvSpPr>
        <p:spPr>
          <a:xfrm>
            <a:off x="539754" y="1111996"/>
            <a:ext cx="7371563" cy="733868"/>
          </a:xfrm>
          <a:prstGeom prst="rect">
            <a:avLst/>
          </a:prstGeom>
        </p:spPr>
        <p:txBody>
          <a:bodyPr anchor="b"/>
          <a:lstStyle>
            <a:lvl1pPr algn="l">
              <a:defRPr sz="3000" b="1" i="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dirty="0"/>
              <a:t>Klicka här för att ändra mall för rubrikformat</a:t>
            </a:r>
            <a:endParaRPr lang="en-US" dirty="0"/>
          </a:p>
        </p:txBody>
      </p:sp>
      <p:sp>
        <p:nvSpPr>
          <p:cNvPr id="10" name="Platshållare för text 9">
            <a:extLst>
              <a:ext uri="{FF2B5EF4-FFF2-40B4-BE49-F238E27FC236}">
                <a16:creationId xmlns:a16="http://schemas.microsoft.com/office/drawing/2014/main" id="{E4C4C6BB-CEA7-E249-84A6-44AE90F13D74}"/>
              </a:ext>
            </a:extLst>
          </p:cNvPr>
          <p:cNvSpPr>
            <a:spLocks noGrp="1"/>
          </p:cNvSpPr>
          <p:nvPr>
            <p:ph type="body" sz="quarter" idx="10"/>
          </p:nvPr>
        </p:nvSpPr>
        <p:spPr>
          <a:xfrm>
            <a:off x="539750" y="2031208"/>
            <a:ext cx="6155794" cy="2788841"/>
          </a:xfrm>
          <a:prstGeom prst="rect">
            <a:avLst/>
          </a:prstGeom>
        </p:spPr>
        <p:txBody>
          <a:bodyPr/>
          <a:lstStyle>
            <a:lvl1pPr marL="285737" indent="-285737">
              <a:buClr>
                <a:schemeClr val="accent1"/>
              </a:buClr>
              <a:buFont typeface="Arial" panose="020B0604020202020204" pitchFamily="34" charset="0"/>
              <a:buChar char="•"/>
              <a:defRPr sz="18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dirty="0"/>
              <a:t>Redigera format för bakgrundstext
Nivå två
Nivå tre
Nivå fyra
Nivå fem</a:t>
            </a:r>
          </a:p>
        </p:txBody>
      </p:sp>
      <p:sp>
        <p:nvSpPr>
          <p:cNvPr id="13" name="textruta 12">
            <a:extLst>
              <a:ext uri="{FF2B5EF4-FFF2-40B4-BE49-F238E27FC236}">
                <a16:creationId xmlns:a16="http://schemas.microsoft.com/office/drawing/2014/main" id="{A5236DE0-AE8A-A94A-A449-AD792ADA0B31}"/>
              </a:ext>
            </a:extLst>
          </p:cNvPr>
          <p:cNvSpPr txBox="1"/>
          <p:nvPr userDrawn="1"/>
        </p:nvSpPr>
        <p:spPr>
          <a:xfrm>
            <a:off x="4603536" y="5399688"/>
            <a:ext cx="184731" cy="369332"/>
          </a:xfrm>
          <a:prstGeom prst="rect">
            <a:avLst/>
          </a:prstGeom>
          <a:noFill/>
        </p:spPr>
        <p:txBody>
          <a:bodyPr wrap="none" rtlCol="0">
            <a:spAutoFit/>
          </a:bodyPr>
          <a:lstStyle/>
          <a:p>
            <a:endParaRPr lang="sv-SE" sz="1800" dirty="0"/>
          </a:p>
        </p:txBody>
      </p:sp>
    </p:spTree>
    <p:extLst>
      <p:ext uri="{BB962C8B-B14F-4D97-AF65-F5344CB8AC3E}">
        <p14:creationId xmlns:p14="http://schemas.microsoft.com/office/powerpoint/2010/main" val="24150467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4A3DA368-0649-364A-A54A-AF2ACB6AB087}"/>
              </a:ext>
            </a:extLst>
          </p:cNvPr>
          <p:cNvSpPr/>
          <p:nvPr userDrawn="1"/>
        </p:nvSpPr>
        <p:spPr>
          <a:xfrm>
            <a:off x="0" y="0"/>
            <a:ext cx="9144000" cy="901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12" name="Bildobjekt 11">
            <a:extLst>
              <a:ext uri="{FF2B5EF4-FFF2-40B4-BE49-F238E27FC236}">
                <a16:creationId xmlns:a16="http://schemas.microsoft.com/office/drawing/2014/main" id="{82A8A6C1-D133-6640-8842-BC4348ECFAFF}"/>
              </a:ext>
            </a:extLst>
          </p:cNvPr>
          <p:cNvPicPr>
            <a:picLocks noChangeAspect="1"/>
          </p:cNvPicPr>
          <p:nvPr userDrawn="1"/>
        </p:nvPicPr>
        <p:blipFill>
          <a:blip r:embed="rId4"/>
          <a:stretch>
            <a:fillRect/>
          </a:stretch>
        </p:blipFill>
        <p:spPr>
          <a:xfrm>
            <a:off x="539750" y="274885"/>
            <a:ext cx="1558544" cy="485648"/>
          </a:xfrm>
          <a:prstGeom prst="rect">
            <a:avLst/>
          </a:prstGeom>
        </p:spPr>
      </p:pic>
      <p:pic>
        <p:nvPicPr>
          <p:cNvPr id="4" name="Bildobjekt 3">
            <a:extLst>
              <a:ext uri="{FF2B5EF4-FFF2-40B4-BE49-F238E27FC236}">
                <a16:creationId xmlns:a16="http://schemas.microsoft.com/office/drawing/2014/main" id="{4AA88D02-32E2-6D48-AD49-C923EA56ED7D}"/>
              </a:ext>
            </a:extLst>
          </p:cNvPr>
          <p:cNvPicPr>
            <a:picLocks noChangeAspect="1"/>
          </p:cNvPicPr>
          <p:nvPr userDrawn="1"/>
        </p:nvPicPr>
        <p:blipFill>
          <a:blip r:embed="rId5">
            <a:alphaModFix amt="50000"/>
          </a:blip>
          <a:stretch>
            <a:fillRect/>
          </a:stretch>
        </p:blipFill>
        <p:spPr>
          <a:xfrm>
            <a:off x="7401560" y="358959"/>
            <a:ext cx="1310640" cy="292608"/>
          </a:xfrm>
          <a:prstGeom prst="rect">
            <a:avLst/>
          </a:prstGeom>
        </p:spPr>
      </p:pic>
    </p:spTree>
    <p:extLst>
      <p:ext uri="{BB962C8B-B14F-4D97-AF65-F5344CB8AC3E}">
        <p14:creationId xmlns:p14="http://schemas.microsoft.com/office/powerpoint/2010/main" val="3887163806"/>
      </p:ext>
    </p:extLst>
  </p:cSld>
  <p:clrMap bg1="lt1" tx1="dk1" bg2="lt2" tx2="dk2" accent1="accent1" accent2="accent2" accent3="accent3" accent4="accent4" accent5="accent5" accent6="accent6" hlink="hlink" folHlink="folHlink"/>
  <p:sldLayoutIdLst>
    <p:sldLayoutId id="2147483676" r:id="rId1"/>
    <p:sldLayoutId id="2147483677" r:id="rId2"/>
  </p:sldLayoutIdLst>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4" pos="340" userDrawn="1">
          <p15:clr>
            <a:srgbClr val="F26B43"/>
          </p15:clr>
        </p15:guide>
        <p15:guide id="5" orient="horz" pos="224" userDrawn="1">
          <p15:clr>
            <a:srgbClr val="F26B43"/>
          </p15:clr>
        </p15:guide>
        <p15:guide id="6" orient="horz" pos="3010" userDrawn="1">
          <p15:clr>
            <a:srgbClr val="F26B43"/>
          </p15:clr>
        </p15:guide>
        <p15:guide id="7" pos="54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ubrik 11">
            <a:extLst>
              <a:ext uri="{FF2B5EF4-FFF2-40B4-BE49-F238E27FC236}">
                <a16:creationId xmlns:a16="http://schemas.microsoft.com/office/drawing/2014/main" id="{79909DB4-AE38-2D40-9135-3F6B2C2A06A2}"/>
              </a:ext>
            </a:extLst>
          </p:cNvPr>
          <p:cNvSpPr>
            <a:spLocks noGrp="1"/>
          </p:cNvSpPr>
          <p:nvPr>
            <p:ph type="ctrTitle"/>
          </p:nvPr>
        </p:nvSpPr>
        <p:spPr>
          <a:xfrm>
            <a:off x="611188" y="1664208"/>
            <a:ext cx="4738415" cy="1111665"/>
          </a:xfrm>
        </p:spPr>
        <p:txBody>
          <a:bodyPr/>
          <a:lstStyle/>
          <a:p>
            <a:br>
              <a:rPr lang="sv-SE" sz="2800" dirty="0"/>
            </a:br>
            <a:br>
              <a:rPr lang="sv-SE" sz="2800" dirty="0"/>
            </a:br>
            <a:br>
              <a:rPr lang="sv-SE" sz="2800" dirty="0"/>
            </a:br>
            <a:r>
              <a:rPr lang="sv-SE" sz="2400" dirty="0"/>
              <a:t>Grundskolor i kommuner</a:t>
            </a:r>
            <a:br>
              <a:rPr lang="sv-SE" sz="2400" dirty="0"/>
            </a:br>
            <a:r>
              <a:rPr lang="sv-SE" sz="2400" dirty="0"/>
              <a:t>med låg utbildningsnivå</a:t>
            </a:r>
            <a:br>
              <a:rPr lang="sv-SE" sz="2800" dirty="0"/>
            </a:br>
            <a:endParaRPr lang="sv-SE" sz="2800" b="0" dirty="0"/>
          </a:p>
        </p:txBody>
      </p:sp>
      <p:sp>
        <p:nvSpPr>
          <p:cNvPr id="13" name="Platshållare för text 12">
            <a:extLst>
              <a:ext uri="{FF2B5EF4-FFF2-40B4-BE49-F238E27FC236}">
                <a16:creationId xmlns:a16="http://schemas.microsoft.com/office/drawing/2014/main" id="{ACE0BE34-518B-7946-9F9D-E80A039A45F8}"/>
              </a:ext>
            </a:extLst>
          </p:cNvPr>
          <p:cNvSpPr>
            <a:spLocks noGrp="1"/>
          </p:cNvSpPr>
          <p:nvPr>
            <p:ph type="body" sz="quarter" idx="10"/>
          </p:nvPr>
        </p:nvSpPr>
        <p:spPr>
          <a:xfrm>
            <a:off x="611188" y="2026207"/>
            <a:ext cx="4259515" cy="2265378"/>
          </a:xfrm>
        </p:spPr>
        <p:txBody>
          <a:bodyPr/>
          <a:lstStyle/>
          <a:p>
            <a:endParaRPr lang="sv-SE" sz="1200" dirty="0"/>
          </a:p>
          <a:p>
            <a:endParaRPr lang="sv-SE" sz="1200" dirty="0"/>
          </a:p>
          <a:p>
            <a:r>
              <a:rPr lang="sv-SE" sz="1200" dirty="0">
                <a:solidFill>
                  <a:schemeClr val="accent1"/>
                </a:solidFill>
              </a:rPr>
              <a:t>Granskningen omfattar 30 kommunala grundskolor med lägst utbildningsnivå i landet, mätt som andelen invånare i åldern 16 år och äldre med eftergymnasial utbildning.</a:t>
            </a:r>
          </a:p>
          <a:p>
            <a:r>
              <a:rPr lang="sv-SE" sz="1200" dirty="0">
                <a:solidFill>
                  <a:schemeClr val="accent1"/>
                </a:solidFill>
              </a:rPr>
              <a:t>Syftet med urvalsdesignen är att försöka fånga skolor där risken för låga förväntningar på elevernas skolprestationer är stor.</a:t>
            </a:r>
          </a:p>
        </p:txBody>
      </p:sp>
      <p:pic>
        <p:nvPicPr>
          <p:cNvPr id="3" name="Bildobjekt 2">
            <a:extLst>
              <a:ext uri="{FF2B5EF4-FFF2-40B4-BE49-F238E27FC236}">
                <a16:creationId xmlns:a16="http://schemas.microsoft.com/office/drawing/2014/main" id="{6F528ECF-48C4-425C-885E-AAEDF82807C6}"/>
              </a:ext>
            </a:extLst>
          </p:cNvPr>
          <p:cNvPicPr>
            <a:picLocks noChangeAspect="1"/>
          </p:cNvPicPr>
          <p:nvPr/>
        </p:nvPicPr>
        <p:blipFill>
          <a:blip r:embed="rId2"/>
          <a:stretch>
            <a:fillRect/>
          </a:stretch>
        </p:blipFill>
        <p:spPr>
          <a:xfrm>
            <a:off x="5676532" y="1664207"/>
            <a:ext cx="2364092" cy="2914703"/>
          </a:xfrm>
          <a:prstGeom prst="rect">
            <a:avLst/>
          </a:prstGeom>
        </p:spPr>
      </p:pic>
    </p:spTree>
    <p:extLst>
      <p:ext uri="{BB962C8B-B14F-4D97-AF65-F5344CB8AC3E}">
        <p14:creationId xmlns:p14="http://schemas.microsoft.com/office/powerpoint/2010/main" val="307800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22819B-1AF2-D958-D62E-B8C044009FED}"/>
              </a:ext>
            </a:extLst>
          </p:cNvPr>
          <p:cNvSpPr>
            <a:spLocks noGrp="1"/>
          </p:cNvSpPr>
          <p:nvPr>
            <p:ph type="ctrTitle"/>
          </p:nvPr>
        </p:nvSpPr>
        <p:spPr>
          <a:xfrm>
            <a:off x="807979" y="745062"/>
            <a:ext cx="4696710" cy="733868"/>
          </a:xfrm>
        </p:spPr>
        <p:txBody>
          <a:bodyPr/>
          <a:lstStyle/>
          <a:p>
            <a:r>
              <a:rPr lang="sv-SE" sz="1600" dirty="0"/>
              <a:t>Granskningens genomförande</a:t>
            </a:r>
          </a:p>
        </p:txBody>
      </p:sp>
      <p:sp>
        <p:nvSpPr>
          <p:cNvPr id="3" name="Platshållare för text 2">
            <a:extLst>
              <a:ext uri="{FF2B5EF4-FFF2-40B4-BE49-F238E27FC236}">
                <a16:creationId xmlns:a16="http://schemas.microsoft.com/office/drawing/2014/main" id="{C1BFDA2A-C4EE-1808-5CC3-9753CFA12E96}"/>
              </a:ext>
            </a:extLst>
          </p:cNvPr>
          <p:cNvSpPr>
            <a:spLocks noGrp="1"/>
          </p:cNvSpPr>
          <p:nvPr>
            <p:ph type="body" sz="quarter" idx="10"/>
          </p:nvPr>
        </p:nvSpPr>
        <p:spPr>
          <a:xfrm>
            <a:off x="539750" y="1627632"/>
            <a:ext cx="4696714" cy="3192417"/>
          </a:xfrm>
        </p:spPr>
        <p:txBody>
          <a:bodyPr/>
          <a:lstStyle/>
          <a:p>
            <a:r>
              <a:rPr lang="sv-SE" sz="1200" dirty="0"/>
              <a:t>Granskningen har genomförts under hösten och våren läsåret 2022/23 med hjälp av intervjuer och dokumentstudier. har av praktiska skäl ägt rum digitalt.</a:t>
            </a:r>
          </a:p>
          <a:p>
            <a:r>
              <a:rPr lang="sv-SE" sz="1200" dirty="0"/>
              <a:t>Intervjuerna har genomförts i form av gruppintervjuer med elever och lärare som undervisar på högstadiet samt skolans studie- och yrkesvägledare. Dessutom har Skolinspektionen intervjuat skolornas rektorer.</a:t>
            </a:r>
          </a:p>
          <a:p>
            <a:r>
              <a:rPr lang="sv-SE" sz="1200" dirty="0"/>
              <a:t>Granskningen omfattar 30 kommunala grundskolor. De granskade skolorna ligger i 30 av de kommuner med lägst utbildningsnivå i landet, mätt som andelen invånare i åldern 16 år och äldre med eftergymnasial utbildning.</a:t>
            </a:r>
          </a:p>
          <a:p>
            <a:r>
              <a:rPr lang="sv-SE" sz="1200" dirty="0"/>
              <a:t>De granskade skolorna har en lägre andel elever som når godkända betyg i samtliga ämnen jämfört med riket.</a:t>
            </a:r>
          </a:p>
          <a:p>
            <a:r>
              <a:rPr lang="sv-SE" sz="1200" dirty="0"/>
              <a:t>Syftet med granskningen är att fånga skolor där risken för låga förväntningar på elevernas skolprestationer är stor. </a:t>
            </a:r>
          </a:p>
        </p:txBody>
      </p:sp>
      <p:pic>
        <p:nvPicPr>
          <p:cNvPr id="5" name="Bildobjekt 4">
            <a:extLst>
              <a:ext uri="{FF2B5EF4-FFF2-40B4-BE49-F238E27FC236}">
                <a16:creationId xmlns:a16="http://schemas.microsoft.com/office/drawing/2014/main" id="{49974B6B-2B71-63ED-2315-F3B022496556}"/>
              </a:ext>
            </a:extLst>
          </p:cNvPr>
          <p:cNvPicPr>
            <a:picLocks noChangeAspect="1"/>
          </p:cNvPicPr>
          <p:nvPr/>
        </p:nvPicPr>
        <p:blipFill>
          <a:blip r:embed="rId2"/>
          <a:stretch>
            <a:fillRect/>
          </a:stretch>
        </p:blipFill>
        <p:spPr>
          <a:xfrm>
            <a:off x="6054426" y="950976"/>
            <a:ext cx="1961047" cy="4139184"/>
          </a:xfrm>
          <a:prstGeom prst="rect">
            <a:avLst/>
          </a:prstGeom>
        </p:spPr>
      </p:pic>
    </p:spTree>
    <p:extLst>
      <p:ext uri="{BB962C8B-B14F-4D97-AF65-F5344CB8AC3E}">
        <p14:creationId xmlns:p14="http://schemas.microsoft.com/office/powerpoint/2010/main" val="3569557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C5F129DE-28D4-7045-A2A3-7B2EC165C170}"/>
              </a:ext>
            </a:extLst>
          </p:cNvPr>
          <p:cNvSpPr>
            <a:spLocks noGrp="1"/>
          </p:cNvSpPr>
          <p:nvPr>
            <p:ph type="ctrTitle"/>
          </p:nvPr>
        </p:nvSpPr>
        <p:spPr>
          <a:xfrm>
            <a:off x="832362" y="635284"/>
            <a:ext cx="7371563" cy="733868"/>
          </a:xfrm>
        </p:spPr>
        <p:txBody>
          <a:bodyPr/>
          <a:lstStyle/>
          <a:p>
            <a:r>
              <a:rPr lang="sv-SE" sz="1600" dirty="0"/>
              <a:t>Syfte med kvalitetsgranskningen</a:t>
            </a:r>
          </a:p>
        </p:txBody>
      </p:sp>
      <p:sp>
        <p:nvSpPr>
          <p:cNvPr id="5" name="Platshållare för text 4">
            <a:extLst>
              <a:ext uri="{FF2B5EF4-FFF2-40B4-BE49-F238E27FC236}">
                <a16:creationId xmlns:a16="http://schemas.microsoft.com/office/drawing/2014/main" id="{C111F29B-9D56-9345-B52D-9CE8525818F3}"/>
              </a:ext>
            </a:extLst>
          </p:cNvPr>
          <p:cNvSpPr>
            <a:spLocks noGrp="1"/>
          </p:cNvSpPr>
          <p:nvPr>
            <p:ph type="body" sz="quarter" idx="10"/>
          </p:nvPr>
        </p:nvSpPr>
        <p:spPr>
          <a:xfrm>
            <a:off x="539750" y="1452088"/>
            <a:ext cx="5726938" cy="3400328"/>
          </a:xfrm>
        </p:spPr>
        <p:txBody>
          <a:bodyPr/>
          <a:lstStyle/>
          <a:p>
            <a:r>
              <a:rPr lang="sv-SE" sz="1200" dirty="0"/>
              <a:t>Skolinspektionen valt att titta på kvaliteten i skolor i 30 av de kommuner i Sverige som har lägst utbildningsnivå bland invånarna. 19 av kommunerna har färre än 10 000 invånare.</a:t>
            </a:r>
          </a:p>
          <a:p>
            <a:r>
              <a:rPr lang="sv-SE" sz="1200" dirty="0"/>
              <a:t>Föräldrars utbildningsnivå har stor betydelse för både elevernas skolresultat och utbildningsval.</a:t>
            </a:r>
          </a:p>
          <a:p>
            <a:r>
              <a:rPr lang="sv-SE" sz="1200" dirty="0"/>
              <a:t>Föräldrarnas utbildningsnivå kan också påverka vilken kunskap elever får om möjliga framtida studie- och yrkesval</a:t>
            </a:r>
          </a:p>
          <a:p>
            <a:r>
              <a:rPr lang="sv-SE" sz="1200" dirty="0"/>
              <a:t>Kommuner på landsbygden har oftare en högre andel lågutbildade jämfört med kommuner i storstadsområden. Studier visar också att skolprestation värderas högst i storstäderna och lägst i kommuner utanför städerna.</a:t>
            </a:r>
          </a:p>
          <a:p>
            <a:r>
              <a:rPr lang="sv-SE" sz="1200" dirty="0"/>
              <a:t>Genom ett välfungerande kompenserande arbete kan skolan bidra till positiv samhällsförändring där elevers val för framtiden inte begränsas av vare sig deras bakgrund eller rådande samhällsnormer.</a:t>
            </a:r>
          </a:p>
          <a:p>
            <a:r>
              <a:rPr lang="sv-SE" sz="1200" dirty="0"/>
              <a:t>Resultatet från granskningen visar på stora kvalitetsbrister. Samtliga granskade skolor har bedömts behöva utveckla sitt arbete. </a:t>
            </a:r>
          </a:p>
        </p:txBody>
      </p:sp>
      <p:pic>
        <p:nvPicPr>
          <p:cNvPr id="9" name="Bildobjekt 8">
            <a:extLst>
              <a:ext uri="{FF2B5EF4-FFF2-40B4-BE49-F238E27FC236}">
                <a16:creationId xmlns:a16="http://schemas.microsoft.com/office/drawing/2014/main" id="{AAA81E10-7E83-CD9A-B918-645DCCEE1745}"/>
              </a:ext>
            </a:extLst>
          </p:cNvPr>
          <p:cNvPicPr>
            <a:picLocks noChangeAspect="1"/>
          </p:cNvPicPr>
          <p:nvPr/>
        </p:nvPicPr>
        <p:blipFill>
          <a:blip r:embed="rId2"/>
          <a:stretch>
            <a:fillRect/>
          </a:stretch>
        </p:blipFill>
        <p:spPr>
          <a:xfrm>
            <a:off x="6800850" y="2261616"/>
            <a:ext cx="1604962" cy="1348168"/>
          </a:xfrm>
          <a:prstGeom prst="rect">
            <a:avLst/>
          </a:prstGeom>
        </p:spPr>
      </p:pic>
    </p:spTree>
    <p:extLst>
      <p:ext uri="{BB962C8B-B14F-4D97-AF65-F5344CB8AC3E}">
        <p14:creationId xmlns:p14="http://schemas.microsoft.com/office/powerpoint/2010/main" val="4124134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CF8A05-41FD-E4F2-D42F-2AA444CF5B7D}"/>
              </a:ext>
            </a:extLst>
          </p:cNvPr>
          <p:cNvSpPr>
            <a:spLocks noGrp="1"/>
          </p:cNvSpPr>
          <p:nvPr>
            <p:ph type="ctrTitle"/>
          </p:nvPr>
        </p:nvSpPr>
        <p:spPr>
          <a:xfrm>
            <a:off x="527562" y="531652"/>
            <a:ext cx="7371563" cy="733868"/>
          </a:xfrm>
        </p:spPr>
        <p:txBody>
          <a:bodyPr/>
          <a:lstStyle/>
          <a:p>
            <a:r>
              <a:rPr lang="sv-SE" sz="1600" dirty="0"/>
              <a:t>Behovet av kompensatoriska insatser</a:t>
            </a:r>
          </a:p>
        </p:txBody>
      </p:sp>
      <p:sp>
        <p:nvSpPr>
          <p:cNvPr id="3" name="Platshållare för text 2">
            <a:extLst>
              <a:ext uri="{FF2B5EF4-FFF2-40B4-BE49-F238E27FC236}">
                <a16:creationId xmlns:a16="http://schemas.microsoft.com/office/drawing/2014/main" id="{0143479C-8C3B-89D0-7B3F-A3578E088096}"/>
              </a:ext>
            </a:extLst>
          </p:cNvPr>
          <p:cNvSpPr>
            <a:spLocks noGrp="1"/>
          </p:cNvSpPr>
          <p:nvPr>
            <p:ph type="body" sz="quarter" idx="10"/>
          </p:nvPr>
        </p:nvSpPr>
        <p:spPr>
          <a:xfrm>
            <a:off x="210570" y="1344768"/>
            <a:ext cx="6927846" cy="3656360"/>
          </a:xfrm>
        </p:spPr>
        <p:txBody>
          <a:bodyPr/>
          <a:lstStyle/>
          <a:p>
            <a:r>
              <a:rPr lang="sv-SE" sz="1200" dirty="0"/>
              <a:t>Rektorerna i granskningen tar inget större ansvar för skolans kompensatoriska uppdrag. Skolorna behöver höja ambitionsnivån med att säkerställa att förväntningarna på elevernas prestationer inte färgas av en negativ inställning till skolan eller föreställningar om eleverna.</a:t>
            </a:r>
          </a:p>
          <a:p>
            <a:r>
              <a:rPr lang="sv-SE" sz="1200" dirty="0"/>
              <a:t>Det kompensatoriska uppdraget är särskilt viktigt i miljöer som har en svag utbildningstradition, som på olika sätt riskerar att begränsa elevernas möjligheter för framtiden.</a:t>
            </a:r>
          </a:p>
          <a:p>
            <a:r>
              <a:rPr lang="sv-SE" sz="1200" dirty="0"/>
              <a:t>Det finns forskning som pekar på att en svag utbildningstradition på orten kan ha en negativ inverkan på hur rektorer och lärare ser på betydelsen av skola och utbildning</a:t>
            </a:r>
          </a:p>
          <a:p>
            <a:r>
              <a:rPr lang="sv-SE" sz="1200" dirty="0"/>
              <a:t>Något förenklat innebär det att skolan anses vara viktig såtillvida att den ska ge eleverna grundläggande kunskaper i alla ämnen medan förväntningarna på att skolan ska förbereda eleverna för vidare studier är låga.</a:t>
            </a:r>
          </a:p>
          <a:p>
            <a:r>
              <a:rPr lang="sv-SE" sz="1200" dirty="0"/>
              <a:t>Forskning visar att förväntningarna på skolan i den här typen av kommuner kan kännetecknas av en ”</a:t>
            </a:r>
            <a:r>
              <a:rPr lang="sv-SE" sz="1200" dirty="0" err="1"/>
              <a:t>good</a:t>
            </a:r>
            <a:r>
              <a:rPr lang="sv-SE" sz="1200" dirty="0"/>
              <a:t> </a:t>
            </a:r>
            <a:r>
              <a:rPr lang="sv-SE" sz="1200" dirty="0" err="1"/>
              <a:t>enough</a:t>
            </a:r>
            <a:r>
              <a:rPr lang="sv-SE" sz="1200" dirty="0"/>
              <a:t>-kultur”. </a:t>
            </a:r>
          </a:p>
          <a:p>
            <a:r>
              <a:rPr lang="sv-SE" sz="1200" dirty="0"/>
              <a:t>Ofta sker beröm för prestationer men mer sällan återkoppling om hur eleven kan ta nästa steg.</a:t>
            </a:r>
          </a:p>
          <a:p>
            <a:r>
              <a:rPr lang="sv-SE" sz="1200" dirty="0"/>
              <a:t>Det finns också forskningsresultat som pekar på att det i en del landsbygds-kommuner finns en lokal kultur som innebär att det framför allt är skolans sociala funktion för samhället som ses som viktig, snarare än utbildningen i sig</a:t>
            </a:r>
          </a:p>
        </p:txBody>
      </p:sp>
      <p:pic>
        <p:nvPicPr>
          <p:cNvPr id="5" name="Bildobjekt 4">
            <a:extLst>
              <a:ext uri="{FF2B5EF4-FFF2-40B4-BE49-F238E27FC236}">
                <a16:creationId xmlns:a16="http://schemas.microsoft.com/office/drawing/2014/main" id="{0A664D26-0BA9-EABC-3565-5981809ED116}"/>
              </a:ext>
            </a:extLst>
          </p:cNvPr>
          <p:cNvPicPr>
            <a:picLocks noChangeAspect="1"/>
          </p:cNvPicPr>
          <p:nvPr/>
        </p:nvPicPr>
        <p:blipFill>
          <a:blip r:embed="rId2"/>
          <a:stretch>
            <a:fillRect/>
          </a:stretch>
        </p:blipFill>
        <p:spPr>
          <a:xfrm>
            <a:off x="7281986" y="2306121"/>
            <a:ext cx="1535620" cy="1289921"/>
          </a:xfrm>
          <a:prstGeom prst="rect">
            <a:avLst/>
          </a:prstGeom>
        </p:spPr>
      </p:pic>
    </p:spTree>
    <p:extLst>
      <p:ext uri="{BB962C8B-B14F-4D97-AF65-F5344CB8AC3E}">
        <p14:creationId xmlns:p14="http://schemas.microsoft.com/office/powerpoint/2010/main" val="2040162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516C2C-E17C-7FF0-124C-CC0AEBDC9F27}"/>
              </a:ext>
            </a:extLst>
          </p:cNvPr>
          <p:cNvSpPr>
            <a:spLocks noGrp="1"/>
          </p:cNvSpPr>
          <p:nvPr>
            <p:ph type="ctrTitle"/>
          </p:nvPr>
        </p:nvSpPr>
        <p:spPr>
          <a:xfrm>
            <a:off x="886218" y="514256"/>
            <a:ext cx="7371563" cy="733868"/>
          </a:xfrm>
        </p:spPr>
        <p:txBody>
          <a:bodyPr/>
          <a:lstStyle/>
          <a:p>
            <a:r>
              <a:rPr lang="sv-SE" sz="1600" dirty="0"/>
              <a:t>Höga förväntningar</a:t>
            </a:r>
          </a:p>
        </p:txBody>
      </p:sp>
      <p:sp>
        <p:nvSpPr>
          <p:cNvPr id="3" name="Platshållare för text 2">
            <a:extLst>
              <a:ext uri="{FF2B5EF4-FFF2-40B4-BE49-F238E27FC236}">
                <a16:creationId xmlns:a16="http://schemas.microsoft.com/office/drawing/2014/main" id="{92A6D68A-5C72-C17B-899C-D4380171D501}"/>
              </a:ext>
            </a:extLst>
          </p:cNvPr>
          <p:cNvSpPr>
            <a:spLocks noGrp="1"/>
          </p:cNvSpPr>
          <p:nvPr>
            <p:ph type="body" sz="quarter" idx="10"/>
          </p:nvPr>
        </p:nvSpPr>
        <p:spPr>
          <a:xfrm>
            <a:off x="559005" y="1325805"/>
            <a:ext cx="6412528" cy="3759399"/>
          </a:xfrm>
        </p:spPr>
        <p:txBody>
          <a:bodyPr/>
          <a:lstStyle/>
          <a:p>
            <a:r>
              <a:rPr lang="sv-SE" sz="1200" dirty="0"/>
              <a:t>Om lärare har lågt ställda förväntningar på eleverna finns en risk att de inte får den stimulans och de utmaningar som de behöver i undervisningen.</a:t>
            </a:r>
          </a:p>
          <a:p>
            <a:r>
              <a:rPr lang="sv-SE" sz="1200" dirty="0"/>
              <a:t>Skolinspektionen har i flera granskningar sett att undervisningen på många av de granskade skolorna, inte förmår stimulera och utmana alla elever. </a:t>
            </a:r>
          </a:p>
          <a:p>
            <a:r>
              <a:rPr lang="sv-SE" sz="1200" dirty="0"/>
              <a:t>Likriktning av undervisningen på en medelnivå kan göra att elever får ta stort eget ansvar för sitt lärande och resultera mindre motivation, passivitet och utåtagerande. </a:t>
            </a:r>
          </a:p>
          <a:p>
            <a:r>
              <a:rPr lang="sv-SE" sz="1200" dirty="0"/>
              <a:t>Istället för att anpassa undervisningen efter elever som ligger långt fram i sin kunskapsutveckling justerar ofta lärare ner förväntningarna till en nivå som inte leder till ett fördjupat lärande. </a:t>
            </a:r>
          </a:p>
          <a:p>
            <a:r>
              <a:rPr lang="sv-SE" sz="1200" dirty="0"/>
              <a:t>Pojkar förefaller i högre grad än flickor påverkas av föräldrarnas utbildningsbakgrund och pojkar vars föräldrar har lägre utbildning riskerar oftare att mötas av lägre förväntningar.</a:t>
            </a:r>
          </a:p>
          <a:p>
            <a:r>
              <a:rPr lang="sv-SE" sz="1200" dirty="0"/>
              <a:t>På en majoritet av skolorna får eleverna beröm för prestationer men mer sällan återkoppling om hur eleven kan ta nästa steg.</a:t>
            </a:r>
          </a:p>
          <a:p>
            <a:r>
              <a:rPr lang="sv-SE" sz="1200" dirty="0"/>
              <a:t>I många skolor uttrycker såväl skolpersonal som elever att lärarna ofta nöjer sig om eleverna når betyget E. Eleverna uppger ofta att de saknar stöttning för att nå ett högre betyg, och att lärarna endast förväntar sig att eleverna ska nå ett godkänt betyg.</a:t>
            </a:r>
          </a:p>
          <a:p>
            <a:endParaRPr lang="sv-SE" sz="1200" dirty="0"/>
          </a:p>
        </p:txBody>
      </p:sp>
      <p:pic>
        <p:nvPicPr>
          <p:cNvPr id="6" name="Bildobjekt 5">
            <a:extLst>
              <a:ext uri="{FF2B5EF4-FFF2-40B4-BE49-F238E27FC236}">
                <a16:creationId xmlns:a16="http://schemas.microsoft.com/office/drawing/2014/main" id="{AA3BF9A1-8845-9807-5E8D-BBA7942DB591}"/>
              </a:ext>
            </a:extLst>
          </p:cNvPr>
          <p:cNvPicPr>
            <a:picLocks noChangeAspect="1"/>
          </p:cNvPicPr>
          <p:nvPr/>
        </p:nvPicPr>
        <p:blipFill>
          <a:blip r:embed="rId2"/>
          <a:stretch>
            <a:fillRect/>
          </a:stretch>
        </p:blipFill>
        <p:spPr>
          <a:xfrm>
            <a:off x="7214549" y="2419294"/>
            <a:ext cx="1530229" cy="1292464"/>
          </a:xfrm>
          <a:prstGeom prst="rect">
            <a:avLst/>
          </a:prstGeom>
        </p:spPr>
      </p:pic>
    </p:spTree>
    <p:extLst>
      <p:ext uri="{BB962C8B-B14F-4D97-AF65-F5344CB8AC3E}">
        <p14:creationId xmlns:p14="http://schemas.microsoft.com/office/powerpoint/2010/main" val="1844448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1E8BD6-0EB4-9A1E-D103-4C9DC5C9BBBD}"/>
              </a:ext>
            </a:extLst>
          </p:cNvPr>
          <p:cNvSpPr>
            <a:spLocks noGrp="1"/>
          </p:cNvSpPr>
          <p:nvPr>
            <p:ph type="ctrTitle"/>
          </p:nvPr>
        </p:nvSpPr>
        <p:spPr>
          <a:xfrm>
            <a:off x="820166" y="690148"/>
            <a:ext cx="7371563" cy="733868"/>
          </a:xfrm>
        </p:spPr>
        <p:txBody>
          <a:bodyPr/>
          <a:lstStyle/>
          <a:p>
            <a:r>
              <a:rPr lang="sv-SE" sz="1600" dirty="0"/>
              <a:t>Studie- och yrkesvägledning</a:t>
            </a:r>
          </a:p>
        </p:txBody>
      </p:sp>
      <p:sp>
        <p:nvSpPr>
          <p:cNvPr id="3" name="Platshållare för text 2">
            <a:extLst>
              <a:ext uri="{FF2B5EF4-FFF2-40B4-BE49-F238E27FC236}">
                <a16:creationId xmlns:a16="http://schemas.microsoft.com/office/drawing/2014/main" id="{1CB70CB0-44E5-6246-C241-1F960D2AE935}"/>
              </a:ext>
            </a:extLst>
          </p:cNvPr>
          <p:cNvSpPr>
            <a:spLocks noGrp="1"/>
          </p:cNvSpPr>
          <p:nvPr>
            <p:ph type="body" sz="quarter" idx="10"/>
          </p:nvPr>
        </p:nvSpPr>
        <p:spPr>
          <a:xfrm>
            <a:off x="487614" y="1358891"/>
            <a:ext cx="6155794" cy="3700272"/>
          </a:xfrm>
        </p:spPr>
        <p:txBody>
          <a:bodyPr/>
          <a:lstStyle/>
          <a:p>
            <a:pPr marL="0" indent="0">
              <a:buNone/>
            </a:pPr>
            <a:endParaRPr lang="sv-SE" sz="1200" dirty="0"/>
          </a:p>
          <a:p>
            <a:r>
              <a:rPr lang="sv-SE" sz="1200" dirty="0"/>
              <a:t>Det studie- och yrkesvägledande uppdraget ges generellt litet fokus på de granskade skolorna. Många gånger är studie- och yrkesvägledaren ensam i arbetet med studie- och yrkesvägledning. </a:t>
            </a:r>
          </a:p>
          <a:p>
            <a:r>
              <a:rPr lang="sv-SE" sz="1200" dirty="0"/>
              <a:t>Rektorerna vid de granskade skolorna behöver förmedla till lärarna att studie- och yrkesvägledning i vid bemärkelse är hela skolans uppdrag och skapa förutsättningar för lärare och studie- och yrkesvägledaren att samverka kring frågor som rör elevernas val för framtiden. </a:t>
            </a:r>
          </a:p>
          <a:p>
            <a:r>
              <a:rPr lang="sv-SE" sz="1200" dirty="0"/>
              <a:t>I kommuner med låg utbildningsbakgrund verkar det vara svårare för pojkar än för flickor att bryta mot traditionella könsmönster. Flickor uppmanas att ha bredare perspektiv på utbildning och framtida yrken samt att flytta från orten. </a:t>
            </a:r>
          </a:p>
          <a:p>
            <a:r>
              <a:rPr lang="sv-SE" sz="1200" dirty="0"/>
              <a:t>Eleverna behöver ges större möjlighet att reflektera kring sina framtidsmål i undervisningen, för att undvika att eleverna begränsas i sina val för framtiden och inte minst för att öka elevernas motivation för skolarbetet.</a:t>
            </a:r>
          </a:p>
          <a:p>
            <a:r>
              <a:rPr lang="sv-SE" sz="1200" dirty="0"/>
              <a:t>Rektorerna vid de granskade skolorna behöver förmedla till lärarna att studie- och yrkesvägledning är hela skolans uppdrag och skapa förutsättningar för att samverka kring frågor som rör elevernas val för framtiden. </a:t>
            </a:r>
          </a:p>
          <a:p>
            <a:endParaRPr lang="sv-SE" sz="1200" dirty="0"/>
          </a:p>
        </p:txBody>
      </p:sp>
      <p:pic>
        <p:nvPicPr>
          <p:cNvPr id="6" name="Bildobjekt 5">
            <a:extLst>
              <a:ext uri="{FF2B5EF4-FFF2-40B4-BE49-F238E27FC236}">
                <a16:creationId xmlns:a16="http://schemas.microsoft.com/office/drawing/2014/main" id="{F9B21708-65EA-7B79-66C4-68202B77748A}"/>
              </a:ext>
            </a:extLst>
          </p:cNvPr>
          <p:cNvPicPr>
            <a:picLocks noChangeAspect="1"/>
          </p:cNvPicPr>
          <p:nvPr/>
        </p:nvPicPr>
        <p:blipFill>
          <a:blip r:embed="rId2"/>
          <a:stretch>
            <a:fillRect/>
          </a:stretch>
        </p:blipFill>
        <p:spPr>
          <a:xfrm>
            <a:off x="7193213" y="2449363"/>
            <a:ext cx="1536325" cy="1292464"/>
          </a:xfrm>
          <a:prstGeom prst="rect">
            <a:avLst/>
          </a:prstGeom>
        </p:spPr>
      </p:pic>
    </p:spTree>
    <p:extLst>
      <p:ext uri="{BB962C8B-B14F-4D97-AF65-F5344CB8AC3E}">
        <p14:creationId xmlns:p14="http://schemas.microsoft.com/office/powerpoint/2010/main" val="3977965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6EBAAA-5E95-4897-AE62-0E45BE32AC26}"/>
              </a:ext>
            </a:extLst>
          </p:cNvPr>
          <p:cNvSpPr>
            <a:spLocks noGrp="1"/>
          </p:cNvSpPr>
          <p:nvPr>
            <p:ph type="ctrTitle"/>
          </p:nvPr>
        </p:nvSpPr>
        <p:spPr>
          <a:xfrm>
            <a:off x="886218" y="721852"/>
            <a:ext cx="7371563" cy="733868"/>
          </a:xfrm>
        </p:spPr>
        <p:txBody>
          <a:bodyPr/>
          <a:lstStyle/>
          <a:p>
            <a:r>
              <a:rPr lang="sv-SE" sz="1600" dirty="0"/>
              <a:t>Slutord</a:t>
            </a:r>
          </a:p>
        </p:txBody>
      </p:sp>
      <p:sp>
        <p:nvSpPr>
          <p:cNvPr id="3" name="Platshållare för text 2">
            <a:extLst>
              <a:ext uri="{FF2B5EF4-FFF2-40B4-BE49-F238E27FC236}">
                <a16:creationId xmlns:a16="http://schemas.microsoft.com/office/drawing/2014/main" id="{17CAA07B-2713-721C-86B5-D98486B4B785}"/>
              </a:ext>
            </a:extLst>
          </p:cNvPr>
          <p:cNvSpPr>
            <a:spLocks noGrp="1"/>
          </p:cNvSpPr>
          <p:nvPr>
            <p:ph type="body" sz="quarter" idx="10"/>
          </p:nvPr>
        </p:nvSpPr>
        <p:spPr>
          <a:xfrm>
            <a:off x="615630" y="1522776"/>
            <a:ext cx="5800086" cy="3388136"/>
          </a:xfrm>
        </p:spPr>
        <p:txBody>
          <a:bodyPr/>
          <a:lstStyle/>
          <a:p>
            <a:r>
              <a:rPr lang="sv-SE" sz="1200" dirty="0"/>
              <a:t>Även om det inte ska spela någon roll var i landet en elev får sin utbildning har föräldrarnas utbildningsbakgrund i realiteten stor betydelse för elevernas studieresultat.</a:t>
            </a:r>
          </a:p>
          <a:p>
            <a:r>
              <a:rPr lang="sv-SE" sz="1200" dirty="0"/>
              <a:t>På skolor belägna i sammanhang som präglas av en svag utbildningstradition behöver personalen utveckla ett gemensamt förhållningsätt som utgår ifrån att alla elever kan motiveras att bli engagerade i skolarbetet och att det är skolans uppgift att försöka åstadkomma det.</a:t>
            </a:r>
          </a:p>
          <a:p>
            <a:r>
              <a:rPr lang="sv-SE" sz="1200" dirty="0"/>
              <a:t>Genom att lyfta sina elever kan skolan bidra till positiv samhällsförändring mot att elevers val för framtiden inte begränsas av vare sig elevernas bakgrund, deras kunskap om möjliga alternativ eller normer i samhället. </a:t>
            </a:r>
          </a:p>
          <a:p>
            <a:r>
              <a:rPr lang="sv-SE" sz="1200" dirty="0"/>
              <a:t>Det gäller såväl val av studier och yrken som beslut om att stanna på orten eller flytta. Det behöver inte heller vara ett problem att elever går i sina föräldrars fotspår, så länge valet är deras och de har getts förutsättningar att göra ett aktivt val.</a:t>
            </a:r>
          </a:p>
          <a:p>
            <a:r>
              <a:rPr lang="sv-SE" sz="1200" dirty="0"/>
              <a:t>”Skolan ska vara ett stöd för familjerna i deras ansvar för barnens fostran och utveckling” LGR 22</a:t>
            </a:r>
          </a:p>
        </p:txBody>
      </p:sp>
      <p:pic>
        <p:nvPicPr>
          <p:cNvPr id="4" name="Bildobjekt 3">
            <a:extLst>
              <a:ext uri="{FF2B5EF4-FFF2-40B4-BE49-F238E27FC236}">
                <a16:creationId xmlns:a16="http://schemas.microsoft.com/office/drawing/2014/main" id="{87C51489-46BD-57B7-6ABC-CFAEDA30147D}"/>
              </a:ext>
            </a:extLst>
          </p:cNvPr>
          <p:cNvPicPr>
            <a:picLocks noChangeAspect="1"/>
          </p:cNvPicPr>
          <p:nvPr/>
        </p:nvPicPr>
        <p:blipFill>
          <a:blip r:embed="rId2"/>
          <a:stretch>
            <a:fillRect/>
          </a:stretch>
        </p:blipFill>
        <p:spPr>
          <a:xfrm>
            <a:off x="6992045" y="2418584"/>
            <a:ext cx="1536325" cy="1292464"/>
          </a:xfrm>
          <a:prstGeom prst="rect">
            <a:avLst/>
          </a:prstGeom>
        </p:spPr>
      </p:pic>
    </p:spTree>
    <p:extLst>
      <p:ext uri="{BB962C8B-B14F-4D97-AF65-F5344CB8AC3E}">
        <p14:creationId xmlns:p14="http://schemas.microsoft.com/office/powerpoint/2010/main" val="1861029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84FD94-0E94-21DD-031B-30D266CF5217}"/>
              </a:ext>
            </a:extLst>
          </p:cNvPr>
          <p:cNvSpPr>
            <a:spLocks noGrp="1"/>
          </p:cNvSpPr>
          <p:nvPr>
            <p:ph type="ctrTitle"/>
          </p:nvPr>
        </p:nvSpPr>
        <p:spPr>
          <a:xfrm>
            <a:off x="637286" y="837676"/>
            <a:ext cx="7371563" cy="733868"/>
          </a:xfrm>
        </p:spPr>
        <p:txBody>
          <a:bodyPr/>
          <a:lstStyle/>
          <a:p>
            <a:r>
              <a:rPr lang="sv-SE" sz="1600" dirty="0"/>
              <a:t>Diskussionsfrågor</a:t>
            </a:r>
          </a:p>
        </p:txBody>
      </p:sp>
      <p:sp>
        <p:nvSpPr>
          <p:cNvPr id="3" name="Platshållare för text 2">
            <a:extLst>
              <a:ext uri="{FF2B5EF4-FFF2-40B4-BE49-F238E27FC236}">
                <a16:creationId xmlns:a16="http://schemas.microsoft.com/office/drawing/2014/main" id="{990261F0-6C9E-1AF5-7FE5-6C80603C7241}"/>
              </a:ext>
            </a:extLst>
          </p:cNvPr>
          <p:cNvSpPr>
            <a:spLocks noGrp="1"/>
          </p:cNvSpPr>
          <p:nvPr>
            <p:ph type="body" sz="quarter" idx="10"/>
          </p:nvPr>
        </p:nvSpPr>
        <p:spPr>
          <a:xfrm>
            <a:off x="637286" y="1443847"/>
            <a:ext cx="5556250" cy="3139121"/>
          </a:xfrm>
        </p:spPr>
        <p:txBody>
          <a:bodyPr/>
          <a:lstStyle/>
          <a:p>
            <a:pPr marL="0" indent="0">
              <a:buNone/>
            </a:pPr>
            <a:r>
              <a:rPr lang="sv-SE" sz="1200" dirty="0"/>
              <a:t> </a:t>
            </a:r>
          </a:p>
          <a:p>
            <a:pPr marL="0" indent="0">
              <a:buNone/>
            </a:pPr>
            <a:r>
              <a:rPr lang="sv-SE" sz="1200" dirty="0"/>
              <a:t>I vilken utsträckning:</a:t>
            </a:r>
          </a:p>
          <a:p>
            <a:pPr marL="0" indent="0">
              <a:buNone/>
            </a:pPr>
            <a:r>
              <a:rPr lang="sv-SE" sz="1200" dirty="0"/>
              <a:t>a) präglas undervisningen av tillit till elevernas förmåga och stimulerar dem att utvecklas så långt som möjligt?</a:t>
            </a:r>
          </a:p>
          <a:p>
            <a:pPr marL="0" indent="0">
              <a:buNone/>
            </a:pPr>
            <a:r>
              <a:rPr lang="sv-SE" sz="1200" dirty="0"/>
              <a:t>b) finns en lokal kultur på skolan som innebär att det framför allt är skolans sociala funktion som ses som viktig, snarare än utbildningen i sig?</a:t>
            </a:r>
          </a:p>
          <a:p>
            <a:pPr marL="0" indent="0">
              <a:buNone/>
            </a:pPr>
            <a:r>
              <a:rPr lang="sv-SE" sz="1200" dirty="0"/>
              <a:t>c) behöver din skola höja ambitionsnivån i arbetet med att säkerställa att förväntningarna på elevernas prestationer inte färgas av en negativ inställning till skola och utbildning eller föreställningar om eleverna?</a:t>
            </a:r>
          </a:p>
          <a:p>
            <a:pPr marL="0" indent="0">
              <a:buNone/>
            </a:pPr>
            <a:r>
              <a:rPr lang="sv-SE" sz="1200" dirty="0"/>
              <a:t>d) justerar ofta lärare ner förväntningarna på eleverna till en nivå som inte leder till ett fördjupat lärande för vissa elever?</a:t>
            </a:r>
          </a:p>
          <a:p>
            <a:pPr marL="0" indent="0">
              <a:buNone/>
            </a:pPr>
            <a:r>
              <a:rPr lang="sv-SE" sz="1200" dirty="0"/>
              <a:t>e) utformas undervisningen så att den också stimulerar de elever som når de  mål som minst ska uppnås och som har potential att utvecklas längre?</a:t>
            </a:r>
          </a:p>
          <a:p>
            <a:pPr marL="0" indent="0">
              <a:buNone/>
            </a:pPr>
            <a:endParaRPr lang="sv-SE" sz="1200" dirty="0"/>
          </a:p>
        </p:txBody>
      </p:sp>
      <p:pic>
        <p:nvPicPr>
          <p:cNvPr id="4" name="Bildobjekt 3">
            <a:extLst>
              <a:ext uri="{FF2B5EF4-FFF2-40B4-BE49-F238E27FC236}">
                <a16:creationId xmlns:a16="http://schemas.microsoft.com/office/drawing/2014/main" id="{DA5885E1-89C5-47E6-A6DE-CE6DDFC68686}"/>
              </a:ext>
            </a:extLst>
          </p:cNvPr>
          <p:cNvPicPr>
            <a:picLocks noChangeAspect="1"/>
          </p:cNvPicPr>
          <p:nvPr/>
        </p:nvPicPr>
        <p:blipFill>
          <a:blip r:embed="rId2"/>
          <a:stretch>
            <a:fillRect/>
          </a:stretch>
        </p:blipFill>
        <p:spPr>
          <a:xfrm>
            <a:off x="6809165" y="2412193"/>
            <a:ext cx="1536325" cy="1292464"/>
          </a:xfrm>
          <a:prstGeom prst="rect">
            <a:avLst/>
          </a:prstGeom>
        </p:spPr>
      </p:pic>
    </p:spTree>
    <p:extLst>
      <p:ext uri="{BB962C8B-B14F-4D97-AF65-F5344CB8AC3E}">
        <p14:creationId xmlns:p14="http://schemas.microsoft.com/office/powerpoint/2010/main" val="3370718719"/>
      </p:ext>
    </p:extLst>
  </p:cSld>
  <p:clrMapOvr>
    <a:masterClrMapping/>
  </p:clrMapOvr>
</p:sld>
</file>

<file path=ppt/theme/theme1.xml><?xml version="1.0" encoding="utf-8"?>
<a:theme xmlns:a="http://schemas.openxmlformats.org/drawingml/2006/main" name="Mellerud - Innehållssidor">
  <a:themeElements>
    <a:clrScheme name="Melleruds Kommun">
      <a:dk1>
        <a:srgbClr val="000000"/>
      </a:dk1>
      <a:lt1>
        <a:srgbClr val="FFFFFF"/>
      </a:lt1>
      <a:dk2>
        <a:srgbClr val="44546A"/>
      </a:dk2>
      <a:lt2>
        <a:srgbClr val="E7E6E6"/>
      </a:lt2>
      <a:accent1>
        <a:srgbClr val="005EB8"/>
      </a:accent1>
      <a:accent2>
        <a:srgbClr val="B8CCEA"/>
      </a:accent2>
      <a:accent3>
        <a:srgbClr val="003B5C"/>
      </a:accent3>
      <a:accent4>
        <a:srgbClr val="BE83A3"/>
      </a:accent4>
      <a:accent5>
        <a:srgbClr val="279989"/>
      </a:accent5>
      <a:accent6>
        <a:srgbClr val="75787B"/>
      </a:accent6>
      <a:hlink>
        <a:srgbClr val="F9413A"/>
      </a:hlink>
      <a:folHlink>
        <a:srgbClr val="FFC72C"/>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lerud_mall_1901" id="{468F1AB9-4C72-954B-A6ED-EA116CE2BA50}" vid="{4957BD17-FB95-A540-8127-C9C0B7382DB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Mellerud</Template>
  <TotalTime>206</TotalTime>
  <Words>1211</Words>
  <Application>Microsoft Office PowerPoint</Application>
  <PresentationFormat>Bildspel på skärmen (16:9)</PresentationFormat>
  <Paragraphs>55</Paragraphs>
  <Slides>8</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8</vt:i4>
      </vt:variant>
    </vt:vector>
  </HeadingPairs>
  <TitlesOfParts>
    <vt:vector size="12" baseType="lpstr">
      <vt:lpstr>Arial</vt:lpstr>
      <vt:lpstr>Calibri</vt:lpstr>
      <vt:lpstr>Tahoma</vt:lpstr>
      <vt:lpstr>Mellerud - Innehållssidor</vt:lpstr>
      <vt:lpstr>   Grundskolor i kommuner med låg utbildningsnivå </vt:lpstr>
      <vt:lpstr>Granskningens genomförande</vt:lpstr>
      <vt:lpstr>Syfte med kvalitetsgranskningen</vt:lpstr>
      <vt:lpstr>Behovet av kompensatoriska insatser</vt:lpstr>
      <vt:lpstr>Höga förväntningar</vt:lpstr>
      <vt:lpstr>Studie- och yrkesvägledning</vt:lpstr>
      <vt:lpstr>Slutord</vt:lpstr>
      <vt:lpstr>Diskussionsfrågor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Grundskolor i kommuner med låg utbildningsnivå  Tematisk kvalitetsgranskning 2023 Skolinspektionen diarienummer: 2022:583</dc:title>
  <dc:creator>Anders Pettersson</dc:creator>
  <cp:lastModifiedBy>Linda Eriksson</cp:lastModifiedBy>
  <cp:revision>2</cp:revision>
  <dcterms:created xsi:type="dcterms:W3CDTF">2023-10-23T12:09:50Z</dcterms:created>
  <dcterms:modified xsi:type="dcterms:W3CDTF">2024-01-04T08:32:26Z</dcterms:modified>
</cp:coreProperties>
</file>