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76" r:id="rId5"/>
    <p:sldId id="262" r:id="rId6"/>
    <p:sldId id="257" r:id="rId7"/>
    <p:sldId id="267" r:id="rId8"/>
    <p:sldId id="263" r:id="rId9"/>
    <p:sldId id="268" r:id="rId10"/>
    <p:sldId id="264" r:id="rId11"/>
    <p:sldId id="271" r:id="rId12"/>
    <p:sldId id="265" r:id="rId13"/>
    <p:sldId id="270" r:id="rId14"/>
    <p:sldId id="266" r:id="rId15"/>
    <p:sldId id="272" r:id="rId16"/>
  </p:sldIdLst>
  <p:sldSz cx="12192000" cy="6858000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55DA1-A2B0-48D2-82D5-B7A706A8428C}" v="1" dt="2023-06-07T07:44:35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6364" autoAdjust="0"/>
  </p:normalViewPr>
  <p:slideViewPr>
    <p:cSldViewPr snapToGrid="0">
      <p:cViewPr varScale="1">
        <p:scale>
          <a:sx n="55" d="100"/>
          <a:sy n="55" d="100"/>
        </p:scale>
        <p:origin x="9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las Nilsson" userId="5fe29786-8222-4d29-b4ad-c5e003a0f82b" providerId="ADAL" clId="{75C55DA1-A2B0-48D2-82D5-B7A706A8428C}"/>
    <pc:docChg chg="modNotesMaster">
      <pc:chgData name="Niclas Nilsson" userId="5fe29786-8222-4d29-b4ad-c5e003a0f82b" providerId="ADAL" clId="{75C55DA1-A2B0-48D2-82D5-B7A706A8428C}" dt="2023-06-07T07:44:35.900" v="0"/>
      <pc:docMkLst>
        <pc:docMk/>
      </pc:docMkLst>
    </pc:docChg>
  </pc:docChgLst>
  <pc:docChgLst>
    <pc:chgData name="Marcus Lindell" userId="8ad37504-3339-4a00-a1bb-0cbf446e97ba" providerId="ADAL" clId="{B569B451-2432-4D7A-B342-CE346ED58D5A}"/>
    <pc:docChg chg="delSld">
      <pc:chgData name="Marcus Lindell" userId="8ad37504-3339-4a00-a1bb-0cbf446e97ba" providerId="ADAL" clId="{B569B451-2432-4D7A-B342-CE346ED58D5A}" dt="2023-06-01T12:13:30.066" v="1" actId="47"/>
      <pc:docMkLst>
        <pc:docMk/>
      </pc:docMkLst>
      <pc:sldChg chg="del">
        <pc:chgData name="Marcus Lindell" userId="8ad37504-3339-4a00-a1bb-0cbf446e97ba" providerId="ADAL" clId="{B569B451-2432-4D7A-B342-CE346ED58D5A}" dt="2023-06-01T12:13:30.066" v="1" actId="47"/>
        <pc:sldMkLst>
          <pc:docMk/>
          <pc:sldMk cId="148863834" sldId="269"/>
        </pc:sldMkLst>
      </pc:sldChg>
      <pc:sldChg chg="del">
        <pc:chgData name="Marcus Lindell" userId="8ad37504-3339-4a00-a1bb-0cbf446e97ba" providerId="ADAL" clId="{B569B451-2432-4D7A-B342-CE346ED58D5A}" dt="2023-06-01T12:13:08.552" v="0" actId="47"/>
        <pc:sldMkLst>
          <pc:docMk/>
          <pc:sldMk cId="3520758214" sldId="27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AB456-5CEE-4B1D-8634-1468AC984C6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827554-33E5-4691-A326-F30953E49F14}" type="pres">
      <dgm:prSet presAssocID="{E98AB456-5CEE-4B1D-8634-1468AC984C65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A4B202A8-7BAB-4F36-95E3-8969ABF941B2}" type="presOf" srcId="{E98AB456-5CEE-4B1D-8634-1468AC984C65}" destId="{C9827554-33E5-4691-A326-F30953E49F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0A983-66ED-47DC-A5ED-D00F5C9EE587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1660-6265-4BFC-8A31-58943D41A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59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51660-6265-4BFC-8A31-58943D41A8D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663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51660-6265-4BFC-8A31-58943D41A8D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196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Klicka fram överrubriken ”Självbestämmande”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Dela sedan ut post-it lappar till personalgruppen och be samtliga individuellt skriva ner vad de tycker att självbestämmande är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Gå laget runt och be samtliga att berätta vad de skrivit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Klicka sedan fram de olika punkterna under självbestämmande och jämför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51660-6265-4BFC-8A31-58943D41A8D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2873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Personalgruppen diskuterar och det man kommer fram till presenteras för brukaren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51660-6265-4BFC-8A31-58943D41A8D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919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51660-6265-4BFC-8A31-58943D41A8D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2332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Personalgruppen diskuterar och det man kommer fram till presenteras för brukaren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51660-6265-4BFC-8A31-58943D41A8D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266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Personalgruppen diskuterar och det man kommer fram till presenteras för brukaren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51660-6265-4BFC-8A31-58943D41A8D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862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Personalgruppen diskuterar och det man kommer fram till presenteras för brukaren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51660-6265-4BFC-8A31-58943D41A8D8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26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Personalgruppen diskuterar och det man kommer fram till presenteras för brukaren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51660-6265-4BFC-8A31-58943D41A8D8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556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36FA01-0D20-D015-5C4F-FC654338D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1C62D34-E9CA-E2A6-CD9B-0C8DC2964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9B1D4B-4090-1A30-D135-1A6ECDEE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4FFF32-3698-137C-6786-2EFEBD42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D4E084-80DD-2E5A-280D-50B29C3E8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178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EFA978-8949-0939-30AD-57C259DEA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85297A1-59C5-CB33-B232-147E9651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C497CF-833A-6C23-22B0-DECCB306C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1ADE4A-A7FF-96F9-03B3-BA1E53DD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F1113A-DACE-C92F-D80C-7174EA4B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78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851CCBE-2386-6E2E-A41B-6536D5F4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1505F34-E356-76AC-2809-1C456D3B2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B08D04-2A93-C532-B96F-272DC51E4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8CE0E1-A090-2D7A-5D61-FB3AEE37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0772C9-0857-0597-F4DE-E67A218B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09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4D1626-635A-3E1D-4F0B-B952DF4B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935E36-22D8-A157-7F16-9EE33D6D2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5E8C12-1D07-7CE4-1270-6F25559B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BB588F-285D-3FDE-E054-66A831E0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0774EF-B68B-069E-A413-FC369E59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781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3AE6D5-8DC6-0CE1-F374-5684EE8D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A8BF1F-8035-1F37-BCB0-73A490062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96324E-2412-7B3B-C3F7-6D5029B5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65C109-18E7-B117-7B0F-EC544C1A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5ED9A5-57E9-C0D5-39DE-FB6E71C3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88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73863B-0346-8207-C85B-68D145822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523811-E23B-03EC-3ADD-9EF8A87DB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C5F2CA-5A2C-1B97-10F2-A7BF0E836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1963A24-363F-2F0F-8CE0-5F322EA0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1FEE24-D8D3-B33F-A1E9-556A85AD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29380C-E463-8B26-82F2-1F87C4E9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08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16C035-ACD1-E71A-E134-6F1529BD8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8A35AF-3DA7-993D-00BF-88DB6B510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51C0E0-9787-EB9C-3F8E-A477F2476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89AE0CE-BF79-7EEE-1FFE-3425778CC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B2D57E3-DA9E-D424-2BD3-DBCC96C39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DD8AF0C-06A1-991D-15F1-25B03F66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CD0B1D4-2C89-D1E6-D06C-3CCBB603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B98B400-6CB0-3D06-831D-A6595DDA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14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B2C5FE-740F-4F99-0C45-32B2B72E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548C886-B192-E1BC-D5E5-B3479C58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212B009-301C-5096-7254-62BE58448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74AF39A-98B5-752A-AB54-10640C74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708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A4BCB02-FC5B-3F9E-BC52-ED751D1E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09567-A249-5DE9-96E5-7FDC8D9FB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B1DE9A3-06A2-A318-91B7-450D4957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92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57CDA1-E302-F737-3B79-66168AEC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7E2CB1-B014-B516-9F90-319A3B1FE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05AFCC-F7E6-419F-26F4-5DC49EAC0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2EE2E7-739D-2394-8AFC-3B335BDC4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6187EAF-9441-839E-F098-09D4DC41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103DE1-FC92-5538-D6A3-6424BA43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01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5B080A-FD65-D82C-5447-708398187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2CC8A46-5C74-BED9-97B9-853482E7C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738272-A73E-9336-6BBE-662CAC587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14541E4-EA6C-3400-A775-8C3513BB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B49966-733F-A616-963E-0C2B2E3C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FAD30AE-FA8F-BAEF-CF93-F84AE140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05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FFB5D4A-1E9F-D218-56DE-BF04E656D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FB2922-B771-75DF-0235-3C72BF359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F49115-1562-D464-D680-F5AD0ADFD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08E9-514F-4A1F-8275-4467B82BB2BB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42F14E-DDA5-E175-9CA2-F062D4BB9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B559DB-98BE-34D6-2FE9-FDD1BB011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0FAE3-44C7-4A79-AA6A-F2E23BCA36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719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B36F7F-8D42-92EA-E88A-F6DC6F9B7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508" y="1847336"/>
            <a:ext cx="9144000" cy="2387600"/>
          </a:xfrm>
          <a:effectLst>
            <a:outerShdw blurRad="50800" dist="50800" dir="5400000" sx="1000" sy="1000" algn="ctr" rotWithShape="0">
              <a:srgbClr val="000000">
                <a:alpha val="57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sv-SE" sz="8000" b="1" dirty="0">
                <a:latin typeface="Tenorite" panose="00000500000000000000" pitchFamily="2" charset="0"/>
              </a:rPr>
              <a:t>VÄRDEGRUND</a:t>
            </a:r>
            <a:r>
              <a:rPr lang="sv-SE" sz="8000" dirty="0">
                <a:latin typeface="Tenorite" panose="00000500000000000000" pitchFamily="2" charset="0"/>
              </a:rPr>
              <a:t>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2D593D0-4261-D18B-A48B-9CED328170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05B25D8-18B1-3BF7-27F2-76C0F2BCE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6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241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010" y="1180963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Trygghet  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735" y="2848665"/>
            <a:ext cx="10515600" cy="3005619"/>
          </a:xfrm>
        </p:spPr>
        <p:txBody>
          <a:bodyPr>
            <a:normAutofit/>
          </a:bodyPr>
          <a:lstStyle/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känna kontroll över mitt egna liv </a:t>
            </a:r>
          </a:p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</a:t>
            </a: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känna sig </a:t>
            </a:r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lyssnad på och att personal förstår vad jag säger </a:t>
            </a: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känna förtroende för personalen som jag har runt mig</a:t>
            </a:r>
          </a:p>
          <a:p>
            <a:pPr marL="0" indent="0">
              <a:buNone/>
            </a:pPr>
            <a:endParaRPr lang="sv-SE" dirty="0">
              <a:latin typeface="Tenorit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1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42" y="1187141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Trygghet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142" y="2678313"/>
            <a:ext cx="11841657" cy="3346323"/>
          </a:xfrm>
        </p:spPr>
        <p:txBody>
          <a:bodyPr>
            <a:normAutofit/>
          </a:bodyPr>
          <a:lstStyle/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Vad betyder trygghet för respektive brukare? 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förklarar vi trygghet för respektive brukare?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har vi samtal om trygghet? </a:t>
            </a:r>
          </a:p>
          <a:p>
            <a:pPr marL="0" indent="0">
              <a:buNone/>
            </a:pP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2F52A2E-EDB1-C04C-D1B4-F59BB68DF2BC}"/>
              </a:ext>
            </a:extLst>
          </p:cNvPr>
          <p:cNvSpPr txBox="1"/>
          <p:nvPr/>
        </p:nvSpPr>
        <p:spPr>
          <a:xfrm>
            <a:off x="2625811" y="6301947"/>
            <a:ext cx="682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i="1" dirty="0">
              <a:latin typeface="Tenorit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0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010" y="1180963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Delaktighet  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960" y="2671418"/>
            <a:ext cx="10515600" cy="3005619"/>
          </a:xfrm>
        </p:spPr>
        <p:txBody>
          <a:bodyPr>
            <a:normAutofit/>
          </a:bodyPr>
          <a:lstStyle/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</a:t>
            </a: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möjlighet att p</a:t>
            </a:r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åverka de beslut och rutiner som berör mig</a:t>
            </a: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all information jag behöver för att kunna vara delaktig i olika sammanhang </a:t>
            </a:r>
          </a:p>
          <a:p>
            <a:endParaRPr lang="sv-SE" dirty="0">
              <a:effectLst/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63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42" y="1187141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Delaktighet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142" y="2678313"/>
            <a:ext cx="11841657" cy="3346323"/>
          </a:xfrm>
        </p:spPr>
        <p:txBody>
          <a:bodyPr>
            <a:normAutofit/>
          </a:bodyPr>
          <a:lstStyle/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Vad betyder delaktighet för respektive brukare? 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förklarar vi delaktighet för respektive brukare?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har vi samtal om delaktighet? </a:t>
            </a:r>
          </a:p>
          <a:p>
            <a:pPr marL="0" indent="0">
              <a:buNone/>
            </a:pP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2F52A2E-EDB1-C04C-D1B4-F59BB68DF2BC}"/>
              </a:ext>
            </a:extLst>
          </p:cNvPr>
          <p:cNvSpPr txBox="1"/>
          <p:nvPr/>
        </p:nvSpPr>
        <p:spPr>
          <a:xfrm>
            <a:off x="2625811" y="6301947"/>
            <a:ext cx="682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i="1" dirty="0">
              <a:latin typeface="Tenorit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32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010" y="1180963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Kommunikation   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960" y="2671419"/>
            <a:ext cx="10515600" cy="3218578"/>
          </a:xfrm>
        </p:spPr>
        <p:txBody>
          <a:bodyPr>
            <a:normAutofit fontScale="92500" lnSpcReduction="10000"/>
          </a:bodyPr>
          <a:lstStyle/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förstå och bli förstådd 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</a:t>
            </a: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få stöd i att uttrycka sig 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hitta rätt kommunikationssätt </a:t>
            </a:r>
            <a:b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effectLst/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cs typeface="Times New Roman" panose="02020603050405020304" pitchFamily="18" charset="0"/>
              </a:rPr>
              <a:t>Att få stöd i att alltid ha tillgång till fungerande kommunikationshjälpmedel </a:t>
            </a:r>
          </a:p>
          <a:p>
            <a:pPr marL="0" indent="0">
              <a:buNone/>
            </a:pPr>
            <a:endParaRPr lang="sv-SE" dirty="0">
              <a:latin typeface="Tenorit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87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42" y="1187141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Kommunikation 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142" y="2678313"/>
            <a:ext cx="11841657" cy="3346323"/>
          </a:xfrm>
        </p:spPr>
        <p:txBody>
          <a:bodyPr>
            <a:normAutofit/>
          </a:bodyPr>
          <a:lstStyle/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Vad betyder kommunikation för respektive brukare? 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tar vi reda på vilket sätt respektive brukare kommunicerar på?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har vi samtal om kommunikation? </a:t>
            </a:r>
          </a:p>
          <a:p>
            <a:pPr marL="0" indent="0">
              <a:buNone/>
            </a:pP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2F52A2E-EDB1-C04C-D1B4-F59BB68DF2BC}"/>
              </a:ext>
            </a:extLst>
          </p:cNvPr>
          <p:cNvSpPr txBox="1"/>
          <p:nvPr/>
        </p:nvSpPr>
        <p:spPr>
          <a:xfrm>
            <a:off x="2625811" y="6301947"/>
            <a:ext cx="682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i="1" dirty="0">
              <a:latin typeface="Tenorit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2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0514E-9FD2-C5DA-49BA-B86FB9E6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44" y="1040288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Mellerud kommuns värdegrund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0C7D-BDBC-CE4C-13BB-D08C7A5B1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383" y="2744151"/>
            <a:ext cx="1081523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000" b="0" dirty="0">
                <a:solidFill>
                  <a:srgbClr val="000000"/>
                </a:solidFill>
                <a:effectLst/>
                <a:latin typeface="Tenorite" panose="00000500000000000000" pitchFamily="2" charset="0"/>
              </a:rPr>
              <a:t>”Kunskapen om vem man utför sitt uppdrag för är grundförutsättningen för att arbeta i en politiskt styrd organisation. Det är medborgaruppdraget som ska vara grunden i all offentlig verksamhet. Detta gäller oavsett om man har ett politiskt uppdrag eller är anställd.</a:t>
            </a:r>
            <a:br>
              <a:rPr lang="sv-SE" sz="2000" dirty="0">
                <a:latin typeface="Tenorite" panose="00000500000000000000" pitchFamily="2" charset="0"/>
              </a:rPr>
            </a:br>
            <a:br>
              <a:rPr lang="sv-SE" sz="2000" dirty="0">
                <a:latin typeface="Tenorite" panose="00000500000000000000" pitchFamily="2" charset="0"/>
              </a:rPr>
            </a:br>
            <a:r>
              <a:rPr lang="sv-SE" sz="2000" b="0" dirty="0">
                <a:solidFill>
                  <a:srgbClr val="000000"/>
                </a:solidFill>
                <a:effectLst/>
                <a:latin typeface="Tenorite" panose="00000500000000000000" pitchFamily="2" charset="0"/>
              </a:rPr>
              <a:t>Styrande för uppdraget är verksamhetens lagstiftning, måldokument och handlingsplaner. Verktygen i arbetet är verksamhetens rutiner och riktlinjer.</a:t>
            </a:r>
            <a:br>
              <a:rPr lang="sv-SE" sz="2000" dirty="0">
                <a:latin typeface="Tenorite" panose="00000500000000000000" pitchFamily="2" charset="0"/>
              </a:rPr>
            </a:br>
            <a:br>
              <a:rPr lang="sv-SE" sz="2000" dirty="0">
                <a:latin typeface="Tenorite" panose="00000500000000000000" pitchFamily="2" charset="0"/>
              </a:rPr>
            </a:br>
            <a:r>
              <a:rPr lang="sv-SE" sz="2000" b="0" dirty="0">
                <a:solidFill>
                  <a:srgbClr val="000000"/>
                </a:solidFill>
                <a:effectLst/>
                <a:latin typeface="Tenorite" panose="00000500000000000000" pitchFamily="2" charset="0"/>
              </a:rPr>
              <a:t>Melleruds kommun ska vara en attraktiv arbetsgivare”</a:t>
            </a:r>
            <a:endParaRPr lang="sv-SE" sz="2000" dirty="0">
              <a:latin typeface="Tenorite" panose="00000500000000000000" pitchFamily="2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083A3AC-8790-7EC7-321C-F46666950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44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0514E-9FD2-C5DA-49BA-B86FB9E6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44" y="1040288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Mellerud kommuns värdegrund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0C7D-BDBC-CE4C-13BB-D08C7A5B1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883" y="2231346"/>
            <a:ext cx="10815234" cy="4351338"/>
          </a:xfrm>
        </p:spPr>
        <p:txBody>
          <a:bodyPr>
            <a:normAutofit/>
          </a:bodyPr>
          <a:lstStyle/>
          <a:p>
            <a:r>
              <a:rPr lang="sv-SE" sz="2000" b="1" dirty="0">
                <a:latin typeface="Tenorite" panose="00000500000000000000" pitchFamily="2" charset="0"/>
              </a:rPr>
              <a:t>Öppenhet, ärlighet, integritet </a:t>
            </a:r>
            <a:br>
              <a:rPr lang="sv-SE" sz="2000" dirty="0">
                <a:latin typeface="Tenorite" panose="00000500000000000000" pitchFamily="2" charset="0"/>
              </a:rPr>
            </a:br>
            <a:br>
              <a:rPr lang="sv-SE" sz="2000" dirty="0">
                <a:latin typeface="Tenorite" panose="00000500000000000000" pitchFamily="2" charset="0"/>
              </a:rPr>
            </a:br>
            <a:r>
              <a:rPr lang="sv-SE" sz="1800" b="0" i="0" dirty="0">
                <a:solidFill>
                  <a:srgbClr val="000000"/>
                </a:solidFill>
                <a:effectLst/>
                <a:latin typeface="Tenorite" panose="00000500000000000000" pitchFamily="2" charset="0"/>
              </a:rPr>
              <a:t>Anställda i Melleruds kommun och kommunens bolag verkar för en medveten öppenhet och ärlighet i vår yrkesutövning, visar integritet, professionalitet och står för vår sakkunniga uppfattning. Vi använder information med gott omdöme och kommunicerar på ett tydligt sätt.</a:t>
            </a:r>
            <a:br>
              <a:rPr lang="sv-SE" sz="2000" dirty="0">
                <a:latin typeface="Tenorite" panose="00000500000000000000" pitchFamily="2" charset="0"/>
              </a:rPr>
            </a:br>
            <a:endParaRPr lang="sv-SE" sz="2000" dirty="0">
              <a:latin typeface="Tenorite" panose="00000500000000000000" pitchFamily="2" charset="0"/>
            </a:endParaRPr>
          </a:p>
          <a:p>
            <a:r>
              <a:rPr lang="sv-SE" sz="2000" b="1" dirty="0">
                <a:latin typeface="Tenorite" panose="00000500000000000000" pitchFamily="2" charset="0"/>
              </a:rPr>
              <a:t>Människors lika värde </a:t>
            </a:r>
            <a:br>
              <a:rPr lang="sv-SE" sz="2000" dirty="0">
                <a:latin typeface="Tenorite" panose="00000500000000000000" pitchFamily="2" charset="0"/>
              </a:rPr>
            </a:br>
            <a:br>
              <a:rPr lang="sv-SE" sz="1800" dirty="0">
                <a:latin typeface="Tenorite" panose="00000500000000000000" pitchFamily="2" charset="0"/>
              </a:rPr>
            </a:br>
            <a:r>
              <a:rPr lang="sv-SE" sz="1800" b="0" i="0" dirty="0">
                <a:solidFill>
                  <a:srgbClr val="000000"/>
                </a:solidFill>
                <a:effectLst/>
                <a:latin typeface="Tenorite" panose="00000500000000000000" pitchFamily="2" charset="0"/>
              </a:rPr>
              <a:t>Vi bemöter människor med respekt oavsett ålder, kön, religion m.m. Vi tillvaratar mångfald, bidrar till förnyelse och är öppna för att tillvarata nya kompetenser. Vi värnar om en god arbetsmiljö.</a:t>
            </a:r>
            <a:br>
              <a:rPr lang="sv-SE" sz="2000" dirty="0">
                <a:latin typeface="Tenorite" panose="00000500000000000000" pitchFamily="2" charset="0"/>
              </a:rPr>
            </a:br>
            <a:endParaRPr lang="sv-SE" sz="2000" dirty="0">
              <a:latin typeface="Tenorite" panose="00000500000000000000" pitchFamily="2" charset="0"/>
            </a:endParaRPr>
          </a:p>
          <a:p>
            <a:r>
              <a:rPr lang="sv-SE" sz="2000" b="1" dirty="0">
                <a:latin typeface="Tenorite" panose="00000500000000000000" pitchFamily="2" charset="0"/>
              </a:rPr>
              <a:t>Yrkesheder </a:t>
            </a:r>
            <a:br>
              <a:rPr lang="sv-SE" sz="2000" dirty="0">
                <a:latin typeface="Tenorite" panose="00000500000000000000" pitchFamily="2" charset="0"/>
              </a:rPr>
            </a:br>
            <a:br>
              <a:rPr lang="sv-SE" sz="2000" dirty="0">
                <a:latin typeface="Tenorite" panose="00000500000000000000" pitchFamily="2" charset="0"/>
              </a:rPr>
            </a:br>
            <a:r>
              <a:rPr lang="sv-SE" sz="1800" b="0" i="0" dirty="0">
                <a:solidFill>
                  <a:srgbClr val="000000"/>
                </a:solidFill>
                <a:effectLst/>
                <a:latin typeface="Tenorite" panose="00000500000000000000" pitchFamily="2" charset="0"/>
              </a:rPr>
              <a:t>Vi strävar efter att vara goda förebilder. Vi skapar professionella lösningar av god kvalitet. Vi sätter en heder i att fatta väl underbyggda beslut baserade på god kunskap och kompetens.</a:t>
            </a:r>
            <a:endParaRPr lang="sv-SE" sz="1800" dirty="0">
              <a:latin typeface="Tenorite" panose="00000500000000000000" pitchFamily="2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083A3AC-8790-7EC7-321C-F46666950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61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40514E-9FD2-C5DA-49BA-B86FB9E6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44" y="1040288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Socialförvaltningens vision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0C7D-BDBC-CE4C-13BB-D08C7A5B1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883" y="2231346"/>
            <a:ext cx="10815234" cy="4351338"/>
          </a:xfrm>
        </p:spPr>
        <p:txBody>
          <a:bodyPr>
            <a:normAutofit/>
          </a:bodyPr>
          <a:lstStyle/>
          <a:p>
            <a:r>
              <a:rPr lang="sv-SE" dirty="0"/>
              <a:t>Vi är i framkant och har en unik samverkan </a:t>
            </a:r>
          </a:p>
          <a:p>
            <a:pPr marL="0" indent="0">
              <a:buNone/>
            </a:pPr>
            <a:r>
              <a:rPr lang="sv-SE" dirty="0"/>
              <a:t>   där individen alltid är i centrum.</a:t>
            </a:r>
          </a:p>
          <a:p>
            <a:endParaRPr lang="sv-SE" sz="1800" dirty="0">
              <a:latin typeface="Tenorite" panose="00000500000000000000" pitchFamily="2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083A3AC-8790-7EC7-321C-F46666950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46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3278"/>
            <a:ext cx="10515600" cy="945228"/>
          </a:xfrm>
        </p:spPr>
        <p:txBody>
          <a:bodyPr>
            <a:normAutofit/>
          </a:bodyPr>
          <a:lstStyle/>
          <a:p>
            <a:r>
              <a:rPr lang="sv-SE" sz="2800" b="1" dirty="0">
                <a:latin typeface="Tenorite" panose="00000500000000000000" pitchFamily="2" charset="0"/>
              </a:rPr>
              <a:t>Stöd och service  </a:t>
            </a:r>
            <a:r>
              <a:rPr lang="sv-SE" sz="2800" dirty="0">
                <a:latin typeface="Tenorite" panose="00000500000000000000" pitchFamily="2" charset="0"/>
              </a:rPr>
              <a:t>Värdegrund </a:t>
            </a:r>
            <a:r>
              <a:rPr lang="sv-SE" sz="2800" dirty="0"/>
              <a:t> </a:t>
            </a:r>
          </a:p>
        </p:txBody>
      </p:sp>
      <p:graphicFrame>
        <p:nvGraphicFramePr>
          <p:cNvPr id="2052" name="Platshållare för innehåll 2">
            <a:extLst>
              <a:ext uri="{FF2B5EF4-FFF2-40B4-BE49-F238E27FC236}">
                <a16:creationId xmlns:a16="http://schemas.microsoft.com/office/drawing/2014/main" id="{E77F8891-A1CB-C487-B3DD-90B6417D4B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698618"/>
              </p:ext>
            </p:extLst>
          </p:nvPr>
        </p:nvGraphicFramePr>
        <p:xfrm>
          <a:off x="3771112" y="3341284"/>
          <a:ext cx="5683089" cy="2046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ödesschema: Alternativ process 2">
            <a:extLst>
              <a:ext uri="{FF2B5EF4-FFF2-40B4-BE49-F238E27FC236}">
                <a16:creationId xmlns:a16="http://schemas.microsoft.com/office/drawing/2014/main" id="{DCAFFD90-3D12-A454-5B37-A49A54494838}"/>
              </a:ext>
            </a:extLst>
          </p:cNvPr>
          <p:cNvSpPr/>
          <p:nvPr/>
        </p:nvSpPr>
        <p:spPr>
          <a:xfrm>
            <a:off x="4619678" y="2288092"/>
            <a:ext cx="2039676" cy="1006882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latin typeface="Tenorite" panose="00000500000000000000" pitchFamily="2" charset="0"/>
              </a:rPr>
              <a:t>SJÄLVBESTÄMMANDE</a:t>
            </a:r>
            <a:r>
              <a:rPr lang="sv-SE" dirty="0"/>
              <a:t> </a:t>
            </a:r>
          </a:p>
        </p:txBody>
      </p:sp>
      <p:sp>
        <p:nvSpPr>
          <p:cNvPr id="7" name="Flödesschema: Alternativ process 6">
            <a:extLst>
              <a:ext uri="{FF2B5EF4-FFF2-40B4-BE49-F238E27FC236}">
                <a16:creationId xmlns:a16="http://schemas.microsoft.com/office/drawing/2014/main" id="{EA928301-B278-B98B-1F81-2318090C7D57}"/>
              </a:ext>
            </a:extLst>
          </p:cNvPr>
          <p:cNvSpPr/>
          <p:nvPr/>
        </p:nvSpPr>
        <p:spPr>
          <a:xfrm>
            <a:off x="6987933" y="3516715"/>
            <a:ext cx="1961230" cy="1006882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latin typeface="Tenorite" panose="00000500000000000000" pitchFamily="2" charset="0"/>
              </a:rPr>
              <a:t>INTEGRITET</a:t>
            </a:r>
            <a:r>
              <a:rPr lang="sv-SE" dirty="0"/>
              <a:t> </a:t>
            </a:r>
          </a:p>
        </p:txBody>
      </p:sp>
      <p:sp>
        <p:nvSpPr>
          <p:cNvPr id="8" name="Flödesschema: Alternativ process 7">
            <a:extLst>
              <a:ext uri="{FF2B5EF4-FFF2-40B4-BE49-F238E27FC236}">
                <a16:creationId xmlns:a16="http://schemas.microsoft.com/office/drawing/2014/main" id="{8073D862-8E46-F3E7-A76B-124F25D6CAC6}"/>
              </a:ext>
            </a:extLst>
          </p:cNvPr>
          <p:cNvSpPr/>
          <p:nvPr/>
        </p:nvSpPr>
        <p:spPr>
          <a:xfrm>
            <a:off x="2262224" y="3516715"/>
            <a:ext cx="1961230" cy="1006882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latin typeface="Tenorite" panose="00000500000000000000" pitchFamily="2" charset="0"/>
              </a:rPr>
              <a:t>KOMMUNIKATION</a:t>
            </a:r>
            <a:r>
              <a:rPr lang="sv-SE" dirty="0"/>
              <a:t> </a:t>
            </a:r>
          </a:p>
        </p:txBody>
      </p:sp>
      <p:sp>
        <p:nvSpPr>
          <p:cNvPr id="9" name="Flödesschema: Alternativ process 8">
            <a:extLst>
              <a:ext uri="{FF2B5EF4-FFF2-40B4-BE49-F238E27FC236}">
                <a16:creationId xmlns:a16="http://schemas.microsoft.com/office/drawing/2014/main" id="{F9E578E1-ED28-69D1-6A4B-CE1A7CA6C387}"/>
              </a:ext>
            </a:extLst>
          </p:cNvPr>
          <p:cNvSpPr/>
          <p:nvPr/>
        </p:nvSpPr>
        <p:spPr>
          <a:xfrm>
            <a:off x="5896434" y="5019558"/>
            <a:ext cx="1961230" cy="1006882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latin typeface="Tenorite" panose="00000500000000000000" pitchFamily="2" charset="0"/>
              </a:rPr>
              <a:t>DELAKTIGHET</a:t>
            </a:r>
            <a:r>
              <a:rPr lang="sv-SE" dirty="0"/>
              <a:t> </a:t>
            </a:r>
          </a:p>
        </p:txBody>
      </p:sp>
      <p:sp>
        <p:nvSpPr>
          <p:cNvPr id="10" name="Flödesschema: Alternativ process 9">
            <a:extLst>
              <a:ext uri="{FF2B5EF4-FFF2-40B4-BE49-F238E27FC236}">
                <a16:creationId xmlns:a16="http://schemas.microsoft.com/office/drawing/2014/main" id="{9C42BEAB-8836-0086-B081-5A8D35E33937}"/>
              </a:ext>
            </a:extLst>
          </p:cNvPr>
          <p:cNvSpPr/>
          <p:nvPr/>
        </p:nvSpPr>
        <p:spPr>
          <a:xfrm>
            <a:off x="3251574" y="5019558"/>
            <a:ext cx="1961230" cy="1006882"/>
          </a:xfrm>
          <a:prstGeom prst="flowChartAlternateProces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latin typeface="Tenorite" panose="00000500000000000000" pitchFamily="2" charset="0"/>
              </a:rPr>
              <a:t>TRYGGHET 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BBEF80EE-9E54-FB57-8B7F-92DEEDFC6218}"/>
              </a:ext>
            </a:extLst>
          </p:cNvPr>
          <p:cNvSpPr txBox="1"/>
          <p:nvPr/>
        </p:nvSpPr>
        <p:spPr>
          <a:xfrm>
            <a:off x="4586045" y="3692600"/>
            <a:ext cx="1986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effectLst>
                  <a:glow>
                    <a:schemeClr val="accent1">
                      <a:alpha val="49000"/>
                    </a:schemeClr>
                  </a:glow>
                  <a:outerShdw blurRad="50800" dist="63500" dir="5580000" algn="ctr" rotWithShape="0">
                    <a:srgbClr val="000000">
                      <a:alpha val="0"/>
                    </a:srgbClr>
                  </a:outerShdw>
                </a:effectLst>
                <a:latin typeface="Tenorite" panose="00000500000000000000" pitchFamily="2" charset="0"/>
              </a:rPr>
              <a:t>ATT LEVA </a:t>
            </a:r>
          </a:p>
          <a:p>
            <a:pPr algn="ctr"/>
            <a:r>
              <a:rPr lang="sv-SE" sz="2400" b="1" dirty="0">
                <a:effectLst>
                  <a:glow>
                    <a:schemeClr val="accent1">
                      <a:alpha val="49000"/>
                    </a:schemeClr>
                  </a:glow>
                  <a:outerShdw blurRad="50800" dist="63500" dir="5580000" algn="ctr" rotWithShape="0">
                    <a:srgbClr val="000000">
                      <a:alpha val="0"/>
                    </a:srgbClr>
                  </a:outerShdw>
                </a:effectLst>
                <a:latin typeface="Tenorite" panose="00000500000000000000" pitchFamily="2" charset="0"/>
              </a:rPr>
              <a:t>SOM ANDRA </a:t>
            </a:r>
          </a:p>
        </p:txBody>
      </p: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C1F2F88B-B025-257F-5378-4167CE1F4AF8}"/>
              </a:ext>
            </a:extLst>
          </p:cNvPr>
          <p:cNvCxnSpPr/>
          <p:nvPr/>
        </p:nvCxnSpPr>
        <p:spPr>
          <a:xfrm>
            <a:off x="2743200" y="1305385"/>
            <a:ext cx="0" cy="4477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122B4560-1DB9-F861-6256-8965B58E4BC6}"/>
              </a:ext>
            </a:extLst>
          </p:cNvPr>
          <p:cNvCxnSpPr/>
          <p:nvPr/>
        </p:nvCxnSpPr>
        <p:spPr>
          <a:xfrm>
            <a:off x="2743200" y="1305385"/>
            <a:ext cx="0" cy="50393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70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42" y="1187141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Självbestämmande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142" y="2678313"/>
            <a:ext cx="11841657" cy="3346323"/>
          </a:xfrm>
        </p:spPr>
        <p:txBody>
          <a:bodyPr>
            <a:normAutofit/>
          </a:bodyPr>
          <a:lstStyle/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ta reda på vad jag vill </a:t>
            </a: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vad jag har att välja på </a:t>
            </a:r>
          </a:p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f</a:t>
            </a: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örmedla det jag vill </a:t>
            </a:r>
          </a:p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förutse konsekvenserna av mitt handlande och mina val </a:t>
            </a: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känna att man har kontroll över sitt liv och livssituation </a:t>
            </a:r>
            <a:endParaRPr lang="sv-SE" dirty="0">
              <a:effectLst/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2F52A2E-EDB1-C04C-D1B4-F59BB68DF2BC}"/>
              </a:ext>
            </a:extLst>
          </p:cNvPr>
          <p:cNvSpPr txBox="1"/>
          <p:nvPr/>
        </p:nvSpPr>
        <p:spPr>
          <a:xfrm>
            <a:off x="2625811" y="6301947"/>
            <a:ext cx="682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>
                <a:latin typeface="Tenorite" panose="00000500000000000000" pitchFamily="2" charset="0"/>
              </a:rPr>
              <a:t>Brukaren behöver inte alltid ha rätt, men har alltid en egen ratt</a:t>
            </a:r>
          </a:p>
        </p:txBody>
      </p:sp>
    </p:spTree>
    <p:extLst>
      <p:ext uri="{BB962C8B-B14F-4D97-AF65-F5344CB8AC3E}">
        <p14:creationId xmlns:p14="http://schemas.microsoft.com/office/powerpoint/2010/main" val="322309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42" y="1187141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Självbestämmande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142" y="2678313"/>
            <a:ext cx="11841657" cy="3346323"/>
          </a:xfrm>
        </p:spPr>
        <p:txBody>
          <a:bodyPr>
            <a:normAutofit/>
          </a:bodyPr>
          <a:lstStyle/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Vad betyder självbestämmande för respektive brukare? 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förklarar vi självbestämmande för respektive brukare?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har vi samtal om självbestämmande? </a:t>
            </a:r>
          </a:p>
          <a:p>
            <a:pPr marL="0" indent="0">
              <a:buNone/>
            </a:pP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2F52A2E-EDB1-C04C-D1B4-F59BB68DF2BC}"/>
              </a:ext>
            </a:extLst>
          </p:cNvPr>
          <p:cNvSpPr txBox="1"/>
          <p:nvPr/>
        </p:nvSpPr>
        <p:spPr>
          <a:xfrm>
            <a:off x="2625811" y="6301947"/>
            <a:ext cx="682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i="1" dirty="0">
              <a:latin typeface="Tenorit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3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010" y="1180963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Integritet 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010" y="26903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Respekt för integritet: </a:t>
            </a:r>
          </a:p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vara den man är </a:t>
            </a:r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eller vill vara </a:t>
            </a:r>
            <a:endParaRPr lang="sv-SE" dirty="0">
              <a:effectLst/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ha ett p</a:t>
            </a:r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rivatliv trots att jag har behov av stöd</a:t>
            </a:r>
          </a:p>
          <a:p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uttrycka min religion, kultur och sexuell läggning</a:t>
            </a: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Att få stöd i att skydda min fysiska integritet </a:t>
            </a:r>
            <a:r>
              <a:rPr lang="sv-SE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v-SE" dirty="0">
              <a:latin typeface="Tenorit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50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0"/>
                <a:lumOff val="100000"/>
                <a:alpha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BFC7C-C247-0949-D6E6-68BB22EB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42" y="1187141"/>
            <a:ext cx="10515600" cy="1325563"/>
          </a:xfrm>
        </p:spPr>
        <p:txBody>
          <a:bodyPr/>
          <a:lstStyle/>
          <a:p>
            <a:r>
              <a:rPr lang="sv-SE" dirty="0">
                <a:latin typeface="Tenorite" panose="00000500000000000000" pitchFamily="2" charset="0"/>
              </a:rPr>
              <a:t>Integritet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6E80D3-2877-5B59-C9F8-B8F953CB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EFCA1AA-B92A-7ED1-6C3B-EC03CDD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142" y="2678313"/>
            <a:ext cx="11841657" cy="3346323"/>
          </a:xfrm>
        </p:spPr>
        <p:txBody>
          <a:bodyPr>
            <a:normAutofit/>
          </a:bodyPr>
          <a:lstStyle/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Vad betyder integritet för respektive brukare? 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förklarar vi integritet för respektive brukare?</a:t>
            </a:r>
            <a:b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Hur har vi samtal om integritet? </a:t>
            </a:r>
          </a:p>
          <a:p>
            <a:pPr marL="0" indent="0">
              <a:buNone/>
            </a:pPr>
            <a:endParaRPr lang="sv-SE" dirty="0"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2F52A2E-EDB1-C04C-D1B4-F59BB68DF2BC}"/>
              </a:ext>
            </a:extLst>
          </p:cNvPr>
          <p:cNvSpPr txBox="1"/>
          <p:nvPr/>
        </p:nvSpPr>
        <p:spPr>
          <a:xfrm>
            <a:off x="2625811" y="6301947"/>
            <a:ext cx="682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i="1" dirty="0">
              <a:latin typeface="Tenorit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40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711</Words>
  <Application>Microsoft Office PowerPoint</Application>
  <PresentationFormat>Bredbild</PresentationFormat>
  <Paragraphs>82</Paragraphs>
  <Slides>15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Tenorite</vt:lpstr>
      <vt:lpstr>Office-tema</vt:lpstr>
      <vt:lpstr>VÄRDEGRUND </vt:lpstr>
      <vt:lpstr>Mellerud kommuns värdegrund </vt:lpstr>
      <vt:lpstr>Mellerud kommuns värdegrund </vt:lpstr>
      <vt:lpstr>Socialförvaltningens vision </vt:lpstr>
      <vt:lpstr>Stöd och service  Värdegrund  </vt:lpstr>
      <vt:lpstr>Självbestämmande </vt:lpstr>
      <vt:lpstr>Självbestämmande </vt:lpstr>
      <vt:lpstr>Integritet  </vt:lpstr>
      <vt:lpstr>Integritet </vt:lpstr>
      <vt:lpstr>Trygghet   </vt:lpstr>
      <vt:lpstr>Trygghet </vt:lpstr>
      <vt:lpstr>Delaktighet   </vt:lpstr>
      <vt:lpstr>Delaktighet </vt:lpstr>
      <vt:lpstr>Kommunikation    </vt:lpstr>
      <vt:lpstr>Kommunikation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</dc:title>
  <dc:creator>Elena</dc:creator>
  <cp:lastModifiedBy>Niclas Nilsson</cp:lastModifiedBy>
  <cp:revision>8</cp:revision>
  <cp:lastPrinted>2023-06-07T07:44:40Z</cp:lastPrinted>
  <dcterms:created xsi:type="dcterms:W3CDTF">2022-11-14T09:46:40Z</dcterms:created>
  <dcterms:modified xsi:type="dcterms:W3CDTF">2023-06-08T04:35:47Z</dcterms:modified>
</cp:coreProperties>
</file>