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73" r:id="rId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0"/>
  </p:normalViewPr>
  <p:slideViewPr>
    <p:cSldViewPr snapToGrid="0" snapToObjects="1">
      <p:cViewPr varScale="1">
        <p:scale>
          <a:sx n="147" d="100"/>
          <a:sy n="147" d="100"/>
        </p:scale>
        <p:origin x="5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2022-05-13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870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EC8C68-2142-3743-A3D0-DBC9B7A4B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text 9">
            <a:extLst>
              <a:ext uri="{FF2B5EF4-FFF2-40B4-BE49-F238E27FC236}">
                <a16:creationId xmlns:a16="http://schemas.microsoft.com/office/drawing/2014/main" id="{28E13A7B-6464-3346-AEA2-40BA2848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5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1896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1338" y="539750"/>
            <a:ext cx="3852862" cy="1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1195" userDrawn="1">
          <p15:clr>
            <a:srgbClr val="F26B43"/>
          </p15:clr>
        </p15:guide>
        <p15:guide id="4" pos="341" userDrawn="1">
          <p15:clr>
            <a:srgbClr val="F26B43"/>
          </p15:clr>
        </p15:guide>
        <p15:guide id="5" orient="horz" pos="340" userDrawn="1">
          <p15:clr>
            <a:srgbClr val="F26B43"/>
          </p15:clr>
        </p15:guide>
        <p15:guide id="6" orient="horz" pos="2898" userDrawn="1">
          <p15:clr>
            <a:srgbClr val="F26B43"/>
          </p15:clr>
        </p15:guide>
        <p15:guide id="7" pos="5417" userDrawn="1">
          <p15:clr>
            <a:srgbClr val="F26B43"/>
          </p15:clr>
        </p15:guide>
        <p15:guide id="8" pos="9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449C21-5B2D-4440-9DE8-989A542C19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30944" r="1315" b="13674"/>
          <a:stretch/>
        </p:blipFill>
        <p:spPr>
          <a:xfrm>
            <a:off x="0" y="1895077"/>
            <a:ext cx="9144000" cy="3246437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8F6B50B5-0373-E848-9B6C-205B2566B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419" y="2328951"/>
            <a:ext cx="7371563" cy="1258253"/>
          </a:xfrm>
        </p:spPr>
        <p:txBody>
          <a:bodyPr/>
          <a:lstStyle/>
          <a:p>
            <a:r>
              <a:rPr lang="sv-SE" dirty="0"/>
              <a:t>Prognos 1 </a:t>
            </a:r>
            <a:br>
              <a:rPr lang="sv-SE" dirty="0"/>
            </a:br>
            <a:r>
              <a:rPr lang="sv-SE" dirty="0"/>
              <a:t>2022</a:t>
            </a:r>
            <a:br>
              <a:rPr lang="sv-SE" dirty="0"/>
            </a:br>
            <a:endParaRPr lang="sv-SE" sz="1400" b="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5561240-3397-CC4B-9957-85006F996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6951" y="4325540"/>
            <a:ext cx="6713538" cy="550069"/>
          </a:xfrm>
        </p:spPr>
        <p:txBody>
          <a:bodyPr/>
          <a:lstStyle/>
          <a:p>
            <a:r>
              <a:rPr lang="sv-SE" dirty="0"/>
              <a:t>Kultur- och utbildningsförvaltningen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4B0A454-3D80-7846-8ED6-8AE9259DD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1" y="4369140"/>
            <a:ext cx="1036637" cy="23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6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9651" y="108427"/>
            <a:ext cx="4737099" cy="825023"/>
          </a:xfrm>
        </p:spPr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Prognostiserat årsresultat 2022 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verksamhetsnivå- alla enheter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778CF4AA-8130-4094-9020-535AB0CC9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8014"/>
              </p:ext>
            </p:extLst>
          </p:nvPr>
        </p:nvGraphicFramePr>
        <p:xfrm>
          <a:off x="946150" y="1189513"/>
          <a:ext cx="5943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146">
                  <a:extLst>
                    <a:ext uri="{9D8B030D-6E8A-4147-A177-3AD203B41FA5}">
                      <a16:colId xmlns:a16="http://schemas.microsoft.com/office/drawing/2014/main" val="3157922331"/>
                    </a:ext>
                  </a:extLst>
                </a:gridCol>
                <a:gridCol w="1843454">
                  <a:extLst>
                    <a:ext uri="{9D8B030D-6E8A-4147-A177-3AD203B41FA5}">
                      <a16:colId xmlns:a16="http://schemas.microsoft.com/office/drawing/2014/main" val="317684460"/>
                    </a:ext>
                  </a:extLst>
                </a:gridCol>
              </a:tblGrid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Prognos 1 i tkr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20903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Kulturskola, bibliotek &amp; Stinsen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96375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Förskola inkl. pedagogisk oms.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593040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Fritids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61607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Grundskola, förskoleklass &amp;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87713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Grundsärskola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418938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Gymnasieverksamhet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30043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Vuxenutbildning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22216"/>
                  </a:ext>
                </a:extLst>
              </a:tr>
              <a:tr h="313921">
                <a:tc>
                  <a:txBody>
                    <a:bodyPr/>
                    <a:lstStyle/>
                    <a:p>
                      <a:r>
                        <a:rPr lang="sv-SE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599373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7EC8AEA3-B6AC-4ACC-8F38-5B8714FD67FD}"/>
              </a:ext>
            </a:extLst>
          </p:cNvPr>
          <p:cNvSpPr txBox="1"/>
          <p:nvPr/>
        </p:nvSpPr>
        <p:spPr>
          <a:xfrm>
            <a:off x="7200900" y="1530350"/>
            <a:ext cx="1612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/>
              <a:t>Prognos 1</a:t>
            </a:r>
          </a:p>
          <a:p>
            <a:r>
              <a:rPr lang="sv-SE" dirty="0"/>
              <a:t>Förvaltningen lägger en nollprognos.</a:t>
            </a:r>
          </a:p>
          <a:p>
            <a:r>
              <a:rPr lang="sv-SE" dirty="0"/>
              <a:t>Det är ca 3,8 mkr bättre än bokslutet 2021. </a:t>
            </a:r>
          </a:p>
        </p:txBody>
      </p:sp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9905075-7E03-420B-A4DF-853FA76BB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5097"/>
              </p:ext>
            </p:extLst>
          </p:nvPr>
        </p:nvGraphicFramePr>
        <p:xfrm>
          <a:off x="659048" y="994384"/>
          <a:ext cx="4451216" cy="389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430">
                  <a:extLst>
                    <a:ext uri="{9D8B030D-6E8A-4147-A177-3AD203B41FA5}">
                      <a16:colId xmlns:a16="http://schemas.microsoft.com/office/drawing/2014/main" val="3157922331"/>
                    </a:ext>
                  </a:extLst>
                </a:gridCol>
                <a:gridCol w="936309">
                  <a:extLst>
                    <a:ext uri="{9D8B030D-6E8A-4147-A177-3AD203B41FA5}">
                      <a16:colId xmlns:a16="http://schemas.microsoft.com/office/drawing/2014/main" val="4064482692"/>
                    </a:ext>
                  </a:extLst>
                </a:gridCol>
                <a:gridCol w="1316477">
                  <a:extLst>
                    <a:ext uri="{9D8B030D-6E8A-4147-A177-3AD203B41FA5}">
                      <a16:colId xmlns:a16="http://schemas.microsoft.com/office/drawing/2014/main" val="4077191035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/>
                      <a:r>
                        <a:rPr lang="sv-SE" sz="11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Prognos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Resultat 202204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2090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KUN Kansli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2 817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96375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Råda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61607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8771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Mellerud Södra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3004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Mellerud förskola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6670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Åsebro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34804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Dals Rostock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22216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Åsen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46470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Melleruds Särskola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90307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Dahlstiernska gymnasiet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78346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Vuxenutbildning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44242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Kultur 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51234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Kulturbruket på 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290963"/>
                  </a:ext>
                </a:extLst>
              </a:tr>
              <a:tr h="259615">
                <a:tc>
                  <a:txBody>
                    <a:bodyPr/>
                    <a:lstStyle/>
                    <a:p>
                      <a:pPr algn="l"/>
                      <a:r>
                        <a:rPr lang="sv-SE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100" b="0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599373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910678D9-8A45-457D-8159-6E1D399356BC}"/>
              </a:ext>
            </a:extLst>
          </p:cNvPr>
          <p:cNvSpPr txBox="1"/>
          <p:nvPr/>
        </p:nvSpPr>
        <p:spPr>
          <a:xfrm>
            <a:off x="2571750" y="255426"/>
            <a:ext cx="401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>
                    <a:lumMod val="95000"/>
                  </a:schemeClr>
                </a:solidFill>
              </a:rPr>
              <a:t>Prognos &amp; delårsresultat per enhet 2022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E63FD4D-A3CC-FE47-7830-919D890224D6}"/>
              </a:ext>
            </a:extLst>
          </p:cNvPr>
          <p:cNvSpPr txBox="1"/>
          <p:nvPr/>
        </p:nvSpPr>
        <p:spPr>
          <a:xfrm>
            <a:off x="5564255" y="1566153"/>
            <a:ext cx="33743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Det är främst grundskolan som </a:t>
            </a:r>
          </a:p>
          <a:p>
            <a:r>
              <a:rPr lang="sv-SE" sz="1600" dirty="0"/>
              <a:t>prognosticerar ett underskott.</a:t>
            </a:r>
          </a:p>
          <a:p>
            <a:r>
              <a:rPr lang="sv-SE" sz="1600" dirty="0"/>
              <a:t>Delar av dessa underskott kommer att neutraliseras till höstterminen med hjälp av den tillfälliga ramökning för stöd. </a:t>
            </a:r>
          </a:p>
          <a:p>
            <a:r>
              <a:rPr lang="sv-SE" sz="1600" dirty="0"/>
              <a:t>Detta belopp finns nu tillgängligt som ett överskott centralt.</a:t>
            </a:r>
          </a:p>
        </p:txBody>
      </p:sp>
    </p:spTree>
    <p:extLst>
      <p:ext uri="{BB962C8B-B14F-4D97-AF65-F5344CB8AC3E}">
        <p14:creationId xmlns:p14="http://schemas.microsoft.com/office/powerpoint/2010/main" val="412413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674C28E6-004E-41F2-BA7E-F9E574B188FC}"/>
              </a:ext>
            </a:extLst>
          </p:cNvPr>
          <p:cNvSpPr txBox="1"/>
          <p:nvPr/>
        </p:nvSpPr>
        <p:spPr>
          <a:xfrm>
            <a:off x="1143000" y="1728032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Interkommunal ersättning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Roboto" panose="02000000000000000000" pitchFamily="2" charset="0"/>
              </a:rPr>
              <a:t>Asylersättning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Flyktingar från </a:t>
            </a:r>
            <a:r>
              <a:rPr lang="sv-SE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Ukarina</a:t>
            </a:r>
            <a:endParaRPr lang="sv-SE" sz="1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Roboto" panose="02000000000000000000" pitchFamily="2" charset="0"/>
              </a:rPr>
              <a:t>Olika undervisningsresurs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Klassrumsstorlek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Mellerud driver fler skolor än </a:t>
            </a:r>
            <a:r>
              <a:rPr lang="sv-SE" sz="1600" dirty="0">
                <a:solidFill>
                  <a:srgbClr val="000000"/>
                </a:solidFill>
                <a:latin typeface="Roboto" panose="02000000000000000000" pitchFamily="2" charset="0"/>
              </a:rPr>
              <a:t>vi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får ersättning för i det kommunala utjämningssystemet.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Roboto" panose="02000000000000000000" pitchFamily="2" charset="0"/>
              </a:rPr>
              <a:t>Skolmiljarden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Moduler/ombyggnation i Åsebro</a:t>
            </a:r>
            <a:endParaRPr lang="sv-S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4BC1C14-A13E-42C5-B0E9-45DDF9FD3268}"/>
              </a:ext>
            </a:extLst>
          </p:cNvPr>
          <p:cNvSpPr txBox="1"/>
          <p:nvPr/>
        </p:nvSpPr>
        <p:spPr>
          <a:xfrm>
            <a:off x="2647950" y="3138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Förutsättningar</a:t>
            </a:r>
          </a:p>
        </p:txBody>
      </p:sp>
    </p:spTree>
    <p:extLst>
      <p:ext uri="{BB962C8B-B14F-4D97-AF65-F5344CB8AC3E}">
        <p14:creationId xmlns:p14="http://schemas.microsoft.com/office/powerpoint/2010/main" val="245455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674C28E6-004E-41F2-BA7E-F9E574B188FC}"/>
              </a:ext>
            </a:extLst>
          </p:cNvPr>
          <p:cNvSpPr txBox="1"/>
          <p:nvPr/>
        </p:nvSpPr>
        <p:spPr>
          <a:xfrm>
            <a:off x="1533322" y="1200684"/>
            <a:ext cx="564515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Budgetmedel från kansliet kommer att överföras till förskole- och skolenheter under höstterminen. Orsak är att stödbehovet kan förändras under året mellan skolorna i kommunen.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Det prolongerade skolskjutsavtalet har minskat kostnaderna för skolskjuts.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Rektorer har fått i uppdrag att klara en budget i balans.</a:t>
            </a:r>
          </a:p>
          <a:p>
            <a:pPr algn="l"/>
            <a:endParaRPr lang="sv-SE" sz="16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Avstämning sker mellan rektorer och förvaltning kring  tänkbara åtgärder för minskade kostnader där prognosen visar på en negativ avvikelse mot budget.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5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0F2DA6C-0B57-4518-964C-D8EA8ADAC40A}"/>
              </a:ext>
            </a:extLst>
          </p:cNvPr>
          <p:cNvSpPr txBox="1"/>
          <p:nvPr/>
        </p:nvSpPr>
        <p:spPr>
          <a:xfrm>
            <a:off x="2514600" y="312837"/>
            <a:ext cx="3892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Åtgärder för att komma i balans</a:t>
            </a:r>
          </a:p>
        </p:txBody>
      </p:sp>
    </p:spTree>
    <p:extLst>
      <p:ext uri="{BB962C8B-B14F-4D97-AF65-F5344CB8AC3E}">
        <p14:creationId xmlns:p14="http://schemas.microsoft.com/office/powerpoint/2010/main" val="4081263621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startsida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B98C2A46-3166-D447-B6C9-8E2A8E127539}"/>
    </a:ext>
  </a:extLst>
</a:theme>
</file>

<file path=ppt/theme/theme2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1739</TotalTime>
  <Words>286</Words>
  <Application>Microsoft Office PowerPoint</Application>
  <PresentationFormat>Bildspel på skärmen (16:9)</PresentationFormat>
  <Paragraphs>92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</vt:lpstr>
      <vt:lpstr>Tahoma</vt:lpstr>
      <vt:lpstr>Mellerud startsida</vt:lpstr>
      <vt:lpstr>Mellerud - Innehållssidor</vt:lpstr>
      <vt:lpstr>Prognos 1  2022 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Prognos 1</dc:title>
  <dc:creator>Liselott Vislander</dc:creator>
  <cp:lastModifiedBy>Liselott Vislander</cp:lastModifiedBy>
  <cp:revision>140</cp:revision>
  <dcterms:created xsi:type="dcterms:W3CDTF">2019-04-17T12:27:12Z</dcterms:created>
  <dcterms:modified xsi:type="dcterms:W3CDTF">2022-05-13T07:16:09Z</dcterms:modified>
</cp:coreProperties>
</file>