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7"/>
  </p:notesMasterIdLst>
  <p:sldIdLst>
    <p:sldId id="257" r:id="rId2"/>
    <p:sldId id="262" r:id="rId3"/>
    <p:sldId id="258" r:id="rId4"/>
    <p:sldId id="260" r:id="rId5"/>
    <p:sldId id="261" r:id="rId6"/>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710"/>
  </p:normalViewPr>
  <p:slideViewPr>
    <p:cSldViewPr snapToGrid="0" snapToObjects="1">
      <p:cViewPr varScale="1">
        <p:scale>
          <a:sx n="150" d="100"/>
          <a:sy n="150" d="100"/>
        </p:scale>
        <p:origin x="456" y="-3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DB680-8C92-D148-80E5-DDFD5023E469}" type="datetimeFigureOut">
              <a:rPr lang="sv-SE" smtClean="0"/>
              <a:t>2022-05-16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sv-SE"/>
              <a:t>Redigera format för bakgrundstext
Nivå två
Nivå tre
Nivå fyra
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53BCB-DF69-7640-B488-83211524CE38}" type="slidenum">
              <a:rPr lang="sv-SE" smtClean="0"/>
              <a:t>‹#›</a:t>
            </a:fld>
            <a:endParaRPr lang="sv-SE"/>
          </a:p>
        </p:txBody>
      </p:sp>
    </p:spTree>
    <p:extLst>
      <p:ext uri="{BB962C8B-B14F-4D97-AF65-F5344CB8AC3E}">
        <p14:creationId xmlns:p14="http://schemas.microsoft.com/office/powerpoint/2010/main" val="242325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nehållssida med bild">
    <p:spTree>
      <p:nvGrpSpPr>
        <p:cNvPr id="1" name=""/>
        <p:cNvGrpSpPr/>
        <p:nvPr/>
      </p:nvGrpSpPr>
      <p:grpSpPr>
        <a:xfrm>
          <a:off x="0" y="0"/>
          <a:ext cx="0" cy="0"/>
          <a:chOff x="0" y="0"/>
          <a:chExt cx="0" cy="0"/>
        </a:xfrm>
      </p:grpSpPr>
      <p:sp>
        <p:nvSpPr>
          <p:cNvPr id="2" name="Title 1"/>
          <p:cNvSpPr>
            <a:spLocks noGrp="1"/>
          </p:cNvSpPr>
          <p:nvPr>
            <p:ph type="ctrTitle"/>
          </p:nvPr>
        </p:nvSpPr>
        <p:spPr>
          <a:xfrm>
            <a:off x="539755" y="1111996"/>
            <a:ext cx="7371563" cy="733868"/>
          </a:xfrm>
          <a:prstGeom prst="rect">
            <a:avLst/>
          </a:prstGeom>
        </p:spPr>
        <p:txBody>
          <a:bodyPr anchor="b"/>
          <a:lstStyle>
            <a:lvl1pPr algn="l">
              <a:defRPr sz="3000" b="1" i="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sv-SE" dirty="0"/>
              <a:t>Klicka här för att ändra mall för rubrikformat</a:t>
            </a:r>
            <a:endParaRPr lang="en-US" dirty="0"/>
          </a:p>
        </p:txBody>
      </p:sp>
      <p:sp>
        <p:nvSpPr>
          <p:cNvPr id="10" name="Platshållare för text 9">
            <a:extLst>
              <a:ext uri="{FF2B5EF4-FFF2-40B4-BE49-F238E27FC236}">
                <a16:creationId xmlns:a16="http://schemas.microsoft.com/office/drawing/2014/main" id="{E4C4C6BB-CEA7-E249-84A6-44AE90F13D74}"/>
              </a:ext>
            </a:extLst>
          </p:cNvPr>
          <p:cNvSpPr>
            <a:spLocks noGrp="1"/>
          </p:cNvSpPr>
          <p:nvPr>
            <p:ph type="body" sz="quarter" idx="10"/>
          </p:nvPr>
        </p:nvSpPr>
        <p:spPr>
          <a:xfrm>
            <a:off x="5555191" y="2031207"/>
            <a:ext cx="2977621" cy="2781300"/>
          </a:xfrm>
          <a:prstGeom prst="rect">
            <a:avLst/>
          </a:prstGeom>
        </p:spPr>
        <p:txBody>
          <a:bodyPr/>
          <a:lstStyle>
            <a:lvl1pPr marL="285737" indent="-285737">
              <a:buClr>
                <a:schemeClr val="accent1"/>
              </a:buClr>
              <a:buFont typeface="Arial" panose="020B0604020202020204" pitchFamily="34" charset="0"/>
              <a:buChar char="•"/>
              <a:defRPr sz="18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sv-SE" dirty="0"/>
              <a:t>Redigera format för bakgrundstext
Nivå två
Nivå tre
Nivå fyra
Nivå fem</a:t>
            </a:r>
          </a:p>
        </p:txBody>
      </p:sp>
      <p:sp>
        <p:nvSpPr>
          <p:cNvPr id="13" name="textruta 12">
            <a:extLst>
              <a:ext uri="{FF2B5EF4-FFF2-40B4-BE49-F238E27FC236}">
                <a16:creationId xmlns:a16="http://schemas.microsoft.com/office/drawing/2014/main" id="{A5236DE0-AE8A-A94A-A449-AD792ADA0B31}"/>
              </a:ext>
            </a:extLst>
          </p:cNvPr>
          <p:cNvSpPr txBox="1"/>
          <p:nvPr userDrawn="1"/>
        </p:nvSpPr>
        <p:spPr>
          <a:xfrm>
            <a:off x="4603536" y="5399688"/>
            <a:ext cx="184731" cy="369332"/>
          </a:xfrm>
          <a:prstGeom prst="rect">
            <a:avLst/>
          </a:prstGeom>
          <a:noFill/>
        </p:spPr>
        <p:txBody>
          <a:bodyPr wrap="none" rtlCol="0">
            <a:spAutoFit/>
          </a:bodyPr>
          <a:lstStyle/>
          <a:p>
            <a:endParaRPr lang="sv-SE" sz="1800" dirty="0"/>
          </a:p>
        </p:txBody>
      </p:sp>
      <p:sp>
        <p:nvSpPr>
          <p:cNvPr id="4" name="Platshållare för bild 3">
            <a:extLst>
              <a:ext uri="{FF2B5EF4-FFF2-40B4-BE49-F238E27FC236}">
                <a16:creationId xmlns:a16="http://schemas.microsoft.com/office/drawing/2014/main" id="{5108CE3C-584F-6741-B1B8-4828C8375FD3}"/>
              </a:ext>
            </a:extLst>
          </p:cNvPr>
          <p:cNvSpPr>
            <a:spLocks noGrp="1"/>
          </p:cNvSpPr>
          <p:nvPr>
            <p:ph type="pic" sz="quarter" idx="11"/>
          </p:nvPr>
        </p:nvSpPr>
        <p:spPr>
          <a:xfrm>
            <a:off x="539750" y="2031207"/>
            <a:ext cx="4818062" cy="2781300"/>
          </a:xfrm>
          <a:prstGeom prst="rect">
            <a:avLst/>
          </a:prstGeom>
        </p:spPr>
        <p:txBody>
          <a:bodyPr/>
          <a:lstStyle/>
          <a:p>
            <a:endParaRPr lang="sv-SE"/>
          </a:p>
        </p:txBody>
      </p:sp>
    </p:spTree>
    <p:extLst>
      <p:ext uri="{BB962C8B-B14F-4D97-AF65-F5344CB8AC3E}">
        <p14:creationId xmlns:p14="http://schemas.microsoft.com/office/powerpoint/2010/main" val="381517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ehållssida text">
    <p:spTree>
      <p:nvGrpSpPr>
        <p:cNvPr id="1" name=""/>
        <p:cNvGrpSpPr/>
        <p:nvPr/>
      </p:nvGrpSpPr>
      <p:grpSpPr>
        <a:xfrm>
          <a:off x="0" y="0"/>
          <a:ext cx="0" cy="0"/>
          <a:chOff x="0" y="0"/>
          <a:chExt cx="0" cy="0"/>
        </a:xfrm>
      </p:grpSpPr>
      <p:sp>
        <p:nvSpPr>
          <p:cNvPr id="2" name="Title 1"/>
          <p:cNvSpPr>
            <a:spLocks noGrp="1"/>
          </p:cNvSpPr>
          <p:nvPr>
            <p:ph type="ctrTitle"/>
          </p:nvPr>
        </p:nvSpPr>
        <p:spPr>
          <a:xfrm>
            <a:off x="539754" y="1111996"/>
            <a:ext cx="7371563" cy="733868"/>
          </a:xfrm>
          <a:prstGeom prst="rect">
            <a:avLst/>
          </a:prstGeom>
        </p:spPr>
        <p:txBody>
          <a:bodyPr anchor="b"/>
          <a:lstStyle>
            <a:lvl1pPr algn="l">
              <a:defRPr sz="3000" b="1" i="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sv-SE" dirty="0"/>
              <a:t>Klicka här för att ändra mall för rubrikformat</a:t>
            </a:r>
            <a:endParaRPr lang="en-US" dirty="0"/>
          </a:p>
        </p:txBody>
      </p:sp>
      <p:sp>
        <p:nvSpPr>
          <p:cNvPr id="10" name="Platshållare för text 9">
            <a:extLst>
              <a:ext uri="{FF2B5EF4-FFF2-40B4-BE49-F238E27FC236}">
                <a16:creationId xmlns:a16="http://schemas.microsoft.com/office/drawing/2014/main" id="{E4C4C6BB-CEA7-E249-84A6-44AE90F13D74}"/>
              </a:ext>
            </a:extLst>
          </p:cNvPr>
          <p:cNvSpPr>
            <a:spLocks noGrp="1"/>
          </p:cNvSpPr>
          <p:nvPr>
            <p:ph type="body" sz="quarter" idx="10"/>
          </p:nvPr>
        </p:nvSpPr>
        <p:spPr>
          <a:xfrm>
            <a:off x="539750" y="2031208"/>
            <a:ext cx="6155794" cy="2788841"/>
          </a:xfrm>
          <a:prstGeom prst="rect">
            <a:avLst/>
          </a:prstGeom>
        </p:spPr>
        <p:txBody>
          <a:bodyPr/>
          <a:lstStyle>
            <a:lvl1pPr marL="285737" indent="-285737">
              <a:buClr>
                <a:schemeClr val="accent1"/>
              </a:buClr>
              <a:buFont typeface="Arial" panose="020B0604020202020204" pitchFamily="34" charset="0"/>
              <a:buChar char="•"/>
              <a:defRPr sz="18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sv-SE" dirty="0"/>
              <a:t>Redigera format för bakgrundstext
Nivå två
Nivå tre
Nivå fyra
Nivå fem</a:t>
            </a:r>
          </a:p>
        </p:txBody>
      </p:sp>
      <p:sp>
        <p:nvSpPr>
          <p:cNvPr id="13" name="textruta 12">
            <a:extLst>
              <a:ext uri="{FF2B5EF4-FFF2-40B4-BE49-F238E27FC236}">
                <a16:creationId xmlns:a16="http://schemas.microsoft.com/office/drawing/2014/main" id="{A5236DE0-AE8A-A94A-A449-AD792ADA0B31}"/>
              </a:ext>
            </a:extLst>
          </p:cNvPr>
          <p:cNvSpPr txBox="1"/>
          <p:nvPr userDrawn="1"/>
        </p:nvSpPr>
        <p:spPr>
          <a:xfrm>
            <a:off x="4603536" y="5399688"/>
            <a:ext cx="184731" cy="369332"/>
          </a:xfrm>
          <a:prstGeom prst="rect">
            <a:avLst/>
          </a:prstGeom>
          <a:noFill/>
        </p:spPr>
        <p:txBody>
          <a:bodyPr wrap="none" rtlCol="0">
            <a:spAutoFit/>
          </a:bodyPr>
          <a:lstStyle/>
          <a:p>
            <a:endParaRPr lang="sv-SE" sz="1800" dirty="0"/>
          </a:p>
        </p:txBody>
      </p:sp>
    </p:spTree>
    <p:extLst>
      <p:ext uri="{BB962C8B-B14F-4D97-AF65-F5344CB8AC3E}">
        <p14:creationId xmlns:p14="http://schemas.microsoft.com/office/powerpoint/2010/main" val="24150467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A3DA368-0649-364A-A54A-AF2ACB6AB087}"/>
              </a:ext>
            </a:extLst>
          </p:cNvPr>
          <p:cNvSpPr/>
          <p:nvPr userDrawn="1"/>
        </p:nvSpPr>
        <p:spPr>
          <a:xfrm>
            <a:off x="0" y="0"/>
            <a:ext cx="9144000" cy="901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12" name="Bildobjekt 11">
            <a:extLst>
              <a:ext uri="{FF2B5EF4-FFF2-40B4-BE49-F238E27FC236}">
                <a16:creationId xmlns:a16="http://schemas.microsoft.com/office/drawing/2014/main" id="{82A8A6C1-D133-6640-8842-BC4348ECFAFF}"/>
              </a:ext>
            </a:extLst>
          </p:cNvPr>
          <p:cNvPicPr>
            <a:picLocks noChangeAspect="1"/>
          </p:cNvPicPr>
          <p:nvPr userDrawn="1"/>
        </p:nvPicPr>
        <p:blipFill>
          <a:blip r:embed="rId4"/>
          <a:stretch>
            <a:fillRect/>
          </a:stretch>
        </p:blipFill>
        <p:spPr>
          <a:xfrm>
            <a:off x="539750" y="274885"/>
            <a:ext cx="1558544" cy="485648"/>
          </a:xfrm>
          <a:prstGeom prst="rect">
            <a:avLst/>
          </a:prstGeom>
        </p:spPr>
      </p:pic>
      <p:pic>
        <p:nvPicPr>
          <p:cNvPr id="4" name="Bildobjekt 3">
            <a:extLst>
              <a:ext uri="{FF2B5EF4-FFF2-40B4-BE49-F238E27FC236}">
                <a16:creationId xmlns:a16="http://schemas.microsoft.com/office/drawing/2014/main" id="{4AA88D02-32E2-6D48-AD49-C923EA56ED7D}"/>
              </a:ext>
            </a:extLst>
          </p:cNvPr>
          <p:cNvPicPr>
            <a:picLocks noChangeAspect="1"/>
          </p:cNvPicPr>
          <p:nvPr userDrawn="1"/>
        </p:nvPicPr>
        <p:blipFill>
          <a:blip r:embed="rId5">
            <a:alphaModFix amt="50000"/>
          </a:blip>
          <a:stretch>
            <a:fillRect/>
          </a:stretch>
        </p:blipFill>
        <p:spPr>
          <a:xfrm>
            <a:off x="7401560" y="358959"/>
            <a:ext cx="1310640" cy="292608"/>
          </a:xfrm>
          <a:prstGeom prst="rect">
            <a:avLst/>
          </a:prstGeom>
        </p:spPr>
      </p:pic>
    </p:spTree>
    <p:extLst>
      <p:ext uri="{BB962C8B-B14F-4D97-AF65-F5344CB8AC3E}">
        <p14:creationId xmlns:p14="http://schemas.microsoft.com/office/powerpoint/2010/main" val="3887163806"/>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4" pos="340" userDrawn="1">
          <p15:clr>
            <a:srgbClr val="F26B43"/>
          </p15:clr>
        </p15:guide>
        <p15:guide id="5" orient="horz" pos="224" userDrawn="1">
          <p15:clr>
            <a:srgbClr val="F26B43"/>
          </p15:clr>
        </p15:guide>
        <p15:guide id="6" orient="horz" pos="3010" userDrawn="1">
          <p15:clr>
            <a:srgbClr val="F26B43"/>
          </p15:clr>
        </p15:guide>
        <p15:guide id="7" pos="54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11">
            <a:extLst>
              <a:ext uri="{FF2B5EF4-FFF2-40B4-BE49-F238E27FC236}">
                <a16:creationId xmlns:a16="http://schemas.microsoft.com/office/drawing/2014/main" id="{79909DB4-AE38-2D40-9135-3F6B2C2A06A2}"/>
              </a:ext>
            </a:extLst>
          </p:cNvPr>
          <p:cNvSpPr>
            <a:spLocks noGrp="1"/>
          </p:cNvSpPr>
          <p:nvPr>
            <p:ph type="ctrTitle"/>
          </p:nvPr>
        </p:nvSpPr>
        <p:spPr>
          <a:xfrm>
            <a:off x="1487773" y="796960"/>
            <a:ext cx="7371563" cy="733868"/>
          </a:xfrm>
        </p:spPr>
        <p:txBody>
          <a:bodyPr/>
          <a:lstStyle/>
          <a:p>
            <a:r>
              <a:rPr lang="sv-SE" sz="2400" dirty="0"/>
              <a:t>Lärarlönelyftets anslag minskar</a:t>
            </a:r>
          </a:p>
        </p:txBody>
      </p:sp>
      <p:sp>
        <p:nvSpPr>
          <p:cNvPr id="7" name="Platshållare för bild 2">
            <a:extLst>
              <a:ext uri="{FF2B5EF4-FFF2-40B4-BE49-F238E27FC236}">
                <a16:creationId xmlns:a16="http://schemas.microsoft.com/office/drawing/2014/main" id="{898F01AD-5B56-4DD4-B3C2-8E1C2DF2F0FD}"/>
              </a:ext>
            </a:extLst>
          </p:cNvPr>
          <p:cNvSpPr txBox="1">
            <a:spLocks/>
          </p:cNvSpPr>
          <p:nvPr/>
        </p:nvSpPr>
        <p:spPr>
          <a:xfrm>
            <a:off x="539755" y="2031207"/>
            <a:ext cx="4818062" cy="2781300"/>
          </a:xfrm>
          <a:prstGeom prst="rect">
            <a:avLst/>
          </a:prstGeom>
        </p:spPr>
      </p:sp>
      <p:pic>
        <p:nvPicPr>
          <p:cNvPr id="10" name="Bildobjekt 9">
            <a:extLst>
              <a:ext uri="{FF2B5EF4-FFF2-40B4-BE49-F238E27FC236}">
                <a16:creationId xmlns:a16="http://schemas.microsoft.com/office/drawing/2014/main" id="{E7998A46-C30E-4C88-A3C3-C60AE6045E62}"/>
              </a:ext>
            </a:extLst>
          </p:cNvPr>
          <p:cNvPicPr>
            <a:picLocks noChangeAspect="1"/>
          </p:cNvPicPr>
          <p:nvPr/>
        </p:nvPicPr>
        <p:blipFill>
          <a:blip r:embed="rId2"/>
          <a:stretch>
            <a:fillRect/>
          </a:stretch>
        </p:blipFill>
        <p:spPr>
          <a:xfrm>
            <a:off x="1297641" y="1748595"/>
            <a:ext cx="5673911" cy="3063912"/>
          </a:xfrm>
          <a:prstGeom prst="rect">
            <a:avLst/>
          </a:prstGeom>
        </p:spPr>
      </p:pic>
    </p:spTree>
    <p:extLst>
      <p:ext uri="{BB962C8B-B14F-4D97-AF65-F5344CB8AC3E}">
        <p14:creationId xmlns:p14="http://schemas.microsoft.com/office/powerpoint/2010/main" val="3078004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029E02C-E770-4274-845E-AF299C848AE1}"/>
              </a:ext>
            </a:extLst>
          </p:cNvPr>
          <p:cNvPicPr>
            <a:picLocks noChangeAspect="1"/>
          </p:cNvPicPr>
          <p:nvPr/>
        </p:nvPicPr>
        <p:blipFill>
          <a:blip r:embed="rId2"/>
          <a:stretch>
            <a:fillRect/>
          </a:stretch>
        </p:blipFill>
        <p:spPr>
          <a:xfrm>
            <a:off x="289112" y="1202592"/>
            <a:ext cx="3677990" cy="1769207"/>
          </a:xfrm>
          <a:prstGeom prst="rect">
            <a:avLst/>
          </a:prstGeom>
        </p:spPr>
      </p:pic>
      <p:pic>
        <p:nvPicPr>
          <p:cNvPr id="7" name="Bildobjekt 6">
            <a:extLst>
              <a:ext uri="{FF2B5EF4-FFF2-40B4-BE49-F238E27FC236}">
                <a16:creationId xmlns:a16="http://schemas.microsoft.com/office/drawing/2014/main" id="{61273ADC-0844-4E26-958B-4D6CD84BF816}"/>
              </a:ext>
            </a:extLst>
          </p:cNvPr>
          <p:cNvPicPr>
            <a:picLocks noChangeAspect="1"/>
          </p:cNvPicPr>
          <p:nvPr/>
        </p:nvPicPr>
        <p:blipFill>
          <a:blip r:embed="rId3"/>
          <a:stretch>
            <a:fillRect/>
          </a:stretch>
        </p:blipFill>
        <p:spPr>
          <a:xfrm>
            <a:off x="4572000" y="3108543"/>
            <a:ext cx="4255271" cy="1664728"/>
          </a:xfrm>
          <a:prstGeom prst="rect">
            <a:avLst/>
          </a:prstGeom>
        </p:spPr>
      </p:pic>
      <p:pic>
        <p:nvPicPr>
          <p:cNvPr id="9" name="Bildobjekt 8">
            <a:extLst>
              <a:ext uri="{FF2B5EF4-FFF2-40B4-BE49-F238E27FC236}">
                <a16:creationId xmlns:a16="http://schemas.microsoft.com/office/drawing/2014/main" id="{03FB6D53-ECC7-4A41-9AC7-06771F80A1B1}"/>
              </a:ext>
            </a:extLst>
          </p:cNvPr>
          <p:cNvPicPr>
            <a:picLocks noChangeAspect="1"/>
          </p:cNvPicPr>
          <p:nvPr/>
        </p:nvPicPr>
        <p:blipFill>
          <a:blip r:embed="rId4"/>
          <a:stretch>
            <a:fillRect/>
          </a:stretch>
        </p:blipFill>
        <p:spPr>
          <a:xfrm>
            <a:off x="4255994" y="1202593"/>
            <a:ext cx="4304883" cy="1664728"/>
          </a:xfrm>
          <a:prstGeom prst="rect">
            <a:avLst/>
          </a:prstGeom>
        </p:spPr>
      </p:pic>
      <p:pic>
        <p:nvPicPr>
          <p:cNvPr id="11" name="Bildobjekt 10">
            <a:extLst>
              <a:ext uri="{FF2B5EF4-FFF2-40B4-BE49-F238E27FC236}">
                <a16:creationId xmlns:a16="http://schemas.microsoft.com/office/drawing/2014/main" id="{F9705331-66B5-49BE-8DC1-4291A7E80D55}"/>
              </a:ext>
            </a:extLst>
          </p:cNvPr>
          <p:cNvPicPr>
            <a:picLocks noChangeAspect="1"/>
          </p:cNvPicPr>
          <p:nvPr/>
        </p:nvPicPr>
        <p:blipFill>
          <a:blip r:embed="rId5"/>
          <a:stretch>
            <a:fillRect/>
          </a:stretch>
        </p:blipFill>
        <p:spPr>
          <a:xfrm>
            <a:off x="471370" y="3259489"/>
            <a:ext cx="3675639" cy="1362836"/>
          </a:xfrm>
          <a:prstGeom prst="rect">
            <a:avLst/>
          </a:prstGeom>
        </p:spPr>
      </p:pic>
    </p:spTree>
    <p:extLst>
      <p:ext uri="{BB962C8B-B14F-4D97-AF65-F5344CB8AC3E}">
        <p14:creationId xmlns:p14="http://schemas.microsoft.com/office/powerpoint/2010/main" val="2376926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C111F29B-9D56-9345-B52D-9CE8525818F3}"/>
              </a:ext>
            </a:extLst>
          </p:cNvPr>
          <p:cNvSpPr>
            <a:spLocks noGrp="1"/>
          </p:cNvSpPr>
          <p:nvPr>
            <p:ph type="body" sz="quarter" idx="10"/>
          </p:nvPr>
        </p:nvSpPr>
        <p:spPr>
          <a:xfrm>
            <a:off x="539750" y="1411943"/>
            <a:ext cx="6155794" cy="3059205"/>
          </a:xfrm>
        </p:spPr>
        <p:txBody>
          <a:bodyPr/>
          <a:lstStyle/>
          <a:p>
            <a:r>
              <a:rPr lang="sv-SE" sz="1400" dirty="0"/>
              <a:t>Riksdagen har beslutat att minska Lärarlönelyftets anslag nästa år (2023) från nuvarande tre miljarder kronor till två miljarder kronor.</a:t>
            </a:r>
          </a:p>
          <a:p>
            <a:r>
              <a:rPr lang="sv-SE" sz="1400" dirty="0"/>
              <a:t>I budgetpropositionen finns även en avisering om en minskning till en miljard kronor år 2024. Detta är en åtgärd som görs för att de riktade statsbidragen på utbildningsområdet ska bli färre och enklare, en ambition som aviserades i budgetpropositionen för 2018. </a:t>
            </a:r>
          </a:p>
          <a:p>
            <a:r>
              <a:rPr lang="sv-SE" sz="1400" dirty="0"/>
              <a:t>Pengarna från Lärarlönelyftet överförs till statsbidrag för stärkt likvärdighet och kunskapsutveckling (SFS 2018:49). Statsbidraget för stärkt likvärdighet och kunskapsutveckling kan inte användas för lärarlöner. </a:t>
            </a:r>
          </a:p>
          <a:p>
            <a:r>
              <a:rPr lang="sv-SE" sz="1400" dirty="0"/>
              <a:t>Villkoren i Lärarlönelyftet är oförändrade, vilket innebär att bidragsramarna för huvudmän med många elever påverkas mest. </a:t>
            </a:r>
          </a:p>
        </p:txBody>
      </p:sp>
    </p:spTree>
    <p:extLst>
      <p:ext uri="{BB962C8B-B14F-4D97-AF65-F5344CB8AC3E}">
        <p14:creationId xmlns:p14="http://schemas.microsoft.com/office/powerpoint/2010/main" val="4124134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CB3E877A-BFA6-4793-AD53-E6F3EA58A81D}"/>
              </a:ext>
            </a:extLst>
          </p:cNvPr>
          <p:cNvSpPr>
            <a:spLocks noGrp="1"/>
          </p:cNvSpPr>
          <p:nvPr>
            <p:ph type="body" sz="quarter" idx="10"/>
          </p:nvPr>
        </p:nvSpPr>
        <p:spPr>
          <a:xfrm>
            <a:off x="539750" y="1277472"/>
            <a:ext cx="6155794" cy="3542578"/>
          </a:xfrm>
        </p:spPr>
        <p:txBody>
          <a:bodyPr/>
          <a:lstStyle/>
          <a:p>
            <a:r>
              <a:rPr lang="sv-SE" sz="1400" dirty="0"/>
              <a:t>Budgetpropositionen 2022 (2021/22:1) aviseras att anslaget ska uppgå till en miljard kronor från och med 2024.</a:t>
            </a:r>
          </a:p>
          <a:p>
            <a:r>
              <a:rPr lang="sv-SE" sz="1400" dirty="0"/>
              <a:t>Det finns i dagsläget inga signaler om att Lärarlönelyftet ska försvinna helt. Det är riksdag och regering som avgör om bidraget ska finnas kvar och Skolverket uppdaterar informationen om bidragets framtid så fort det finns ny information.</a:t>
            </a:r>
          </a:p>
          <a:p>
            <a:r>
              <a:rPr lang="sv-SE" sz="1400" dirty="0"/>
              <a:t>Prioriteringar när det gäller statsbidragssatsningar förändras över tid och statsbidragen är riktade medel för att främja skolutvecklingen i den riktning regeringen önskar. </a:t>
            </a:r>
          </a:p>
          <a:p>
            <a:r>
              <a:rPr lang="sv-SE" sz="1400" dirty="0"/>
              <a:t>Statsbidragen är tillfälliga finansiella stöd för vissa frågor och kan inte användas som en varaktig grund för finansieringen av verksamheten. </a:t>
            </a:r>
          </a:p>
          <a:p>
            <a:r>
              <a:rPr lang="sv-SE" sz="1400" dirty="0"/>
              <a:t>När Lärarlönelyftet infördes 2016 meddelades att det är upp till varje huvudman att besluta om löneökningen via Lärarlönelyftet ska betalas ut tills vidare eller för en viss tid. </a:t>
            </a:r>
          </a:p>
        </p:txBody>
      </p:sp>
    </p:spTree>
    <p:extLst>
      <p:ext uri="{BB962C8B-B14F-4D97-AF65-F5344CB8AC3E}">
        <p14:creationId xmlns:p14="http://schemas.microsoft.com/office/powerpoint/2010/main" val="624520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989A0C-05E0-441C-ADFB-33DF63781030}"/>
              </a:ext>
            </a:extLst>
          </p:cNvPr>
          <p:cNvSpPr>
            <a:spLocks noGrp="1"/>
          </p:cNvSpPr>
          <p:nvPr>
            <p:ph type="ctrTitle"/>
          </p:nvPr>
        </p:nvSpPr>
        <p:spPr>
          <a:xfrm>
            <a:off x="600265" y="825270"/>
            <a:ext cx="7371563" cy="733868"/>
          </a:xfrm>
        </p:spPr>
        <p:txBody>
          <a:bodyPr/>
          <a:lstStyle/>
          <a:p>
            <a:r>
              <a:rPr lang="sv-SE" sz="2000" dirty="0"/>
              <a:t>Exempel på effekt för bidragsramarna</a:t>
            </a:r>
          </a:p>
        </p:txBody>
      </p:sp>
      <p:pic>
        <p:nvPicPr>
          <p:cNvPr id="7" name="Bildobjekt 6">
            <a:extLst>
              <a:ext uri="{FF2B5EF4-FFF2-40B4-BE49-F238E27FC236}">
                <a16:creationId xmlns:a16="http://schemas.microsoft.com/office/drawing/2014/main" id="{402531C8-04E2-40BE-AEF6-9EEFDF3EF086}"/>
              </a:ext>
            </a:extLst>
          </p:cNvPr>
          <p:cNvPicPr>
            <a:picLocks noChangeAspect="1"/>
          </p:cNvPicPr>
          <p:nvPr/>
        </p:nvPicPr>
        <p:blipFill>
          <a:blip r:embed="rId2"/>
          <a:stretch>
            <a:fillRect/>
          </a:stretch>
        </p:blipFill>
        <p:spPr>
          <a:xfrm>
            <a:off x="600265" y="1820163"/>
            <a:ext cx="6697990" cy="571780"/>
          </a:xfrm>
          <a:prstGeom prst="rect">
            <a:avLst/>
          </a:prstGeom>
        </p:spPr>
      </p:pic>
      <p:pic>
        <p:nvPicPr>
          <p:cNvPr id="9" name="Bildobjekt 8">
            <a:extLst>
              <a:ext uri="{FF2B5EF4-FFF2-40B4-BE49-F238E27FC236}">
                <a16:creationId xmlns:a16="http://schemas.microsoft.com/office/drawing/2014/main" id="{57C6B3A9-96D4-4746-A748-0BFB2556DA3A}"/>
              </a:ext>
            </a:extLst>
          </p:cNvPr>
          <p:cNvPicPr>
            <a:picLocks noChangeAspect="1"/>
          </p:cNvPicPr>
          <p:nvPr/>
        </p:nvPicPr>
        <p:blipFill>
          <a:blip r:embed="rId3"/>
          <a:stretch>
            <a:fillRect/>
          </a:stretch>
        </p:blipFill>
        <p:spPr>
          <a:xfrm>
            <a:off x="600264" y="2342213"/>
            <a:ext cx="6697990" cy="208738"/>
          </a:xfrm>
          <a:prstGeom prst="rect">
            <a:avLst/>
          </a:prstGeom>
        </p:spPr>
      </p:pic>
      <p:sp>
        <p:nvSpPr>
          <p:cNvPr id="11" name="textruta 10">
            <a:extLst>
              <a:ext uri="{FF2B5EF4-FFF2-40B4-BE49-F238E27FC236}">
                <a16:creationId xmlns:a16="http://schemas.microsoft.com/office/drawing/2014/main" id="{CEAB822A-EC60-401F-978D-F0C527B0CB32}"/>
              </a:ext>
            </a:extLst>
          </p:cNvPr>
          <p:cNvSpPr txBox="1"/>
          <p:nvPr/>
        </p:nvSpPr>
        <p:spPr>
          <a:xfrm>
            <a:off x="600264" y="2804714"/>
            <a:ext cx="6150159" cy="1384995"/>
          </a:xfrm>
          <a:prstGeom prst="rect">
            <a:avLst/>
          </a:prstGeom>
          <a:noFill/>
        </p:spPr>
        <p:txBody>
          <a:bodyPr wrap="square">
            <a:spAutoFit/>
          </a:bodyPr>
          <a:lstStyle/>
          <a:p>
            <a:pPr marL="285750" indent="-285750">
              <a:buFont typeface="Arial" panose="020B0604020202020204" pitchFamily="34" charset="0"/>
              <a:buChar char="•"/>
            </a:pPr>
            <a:r>
              <a:rPr lang="sv-SE" sz="1400" dirty="0"/>
              <a:t>Huvudmannens bidragsram kommer att påverkas dels av anslagssänkningen, dels av andelen elever relativt det totala elevantalet i riket.</a:t>
            </a:r>
          </a:p>
          <a:p>
            <a:endParaRPr lang="sv-SE" sz="1400" dirty="0"/>
          </a:p>
          <a:p>
            <a:pPr marL="285750" indent="-285750">
              <a:buFont typeface="Arial" panose="020B0604020202020204" pitchFamily="34" charset="0"/>
              <a:buChar char="•"/>
            </a:pPr>
            <a:r>
              <a:rPr lang="sv-SE" sz="1400" dirty="0"/>
              <a:t>I dagsläget kan endast preliminära uppskattningar av effekten på bidragsramarna göras, eftersom delar av elevstatistiken som </a:t>
            </a:r>
          </a:p>
          <a:p>
            <a:r>
              <a:rPr lang="sv-SE" sz="1400" dirty="0"/>
              <a:t>       ligger till grund för ramberäkningen 2023/24 publiceras i slutet av mars 2023</a:t>
            </a:r>
          </a:p>
        </p:txBody>
      </p:sp>
    </p:spTree>
    <p:extLst>
      <p:ext uri="{BB962C8B-B14F-4D97-AF65-F5344CB8AC3E}">
        <p14:creationId xmlns:p14="http://schemas.microsoft.com/office/powerpoint/2010/main" val="1273950908"/>
      </p:ext>
    </p:extLst>
  </p:cSld>
  <p:clrMapOvr>
    <a:masterClrMapping/>
  </p:clrMapOvr>
</p:sld>
</file>

<file path=ppt/theme/theme1.xml><?xml version="1.0" encoding="utf-8"?>
<a:theme xmlns:a="http://schemas.openxmlformats.org/drawingml/2006/main" name="Mellerud - Innehållssidor">
  <a:themeElements>
    <a:clrScheme name="Melleruds Kommun">
      <a:dk1>
        <a:srgbClr val="000000"/>
      </a:dk1>
      <a:lt1>
        <a:srgbClr val="FFFFFF"/>
      </a:lt1>
      <a:dk2>
        <a:srgbClr val="44546A"/>
      </a:dk2>
      <a:lt2>
        <a:srgbClr val="E7E6E6"/>
      </a:lt2>
      <a:accent1>
        <a:srgbClr val="005EB8"/>
      </a:accent1>
      <a:accent2>
        <a:srgbClr val="B8CCEA"/>
      </a:accent2>
      <a:accent3>
        <a:srgbClr val="003B5C"/>
      </a:accent3>
      <a:accent4>
        <a:srgbClr val="BE83A3"/>
      </a:accent4>
      <a:accent5>
        <a:srgbClr val="279989"/>
      </a:accent5>
      <a:accent6>
        <a:srgbClr val="75787B"/>
      </a:accent6>
      <a:hlink>
        <a:srgbClr val="F9413A"/>
      </a:hlink>
      <a:folHlink>
        <a:srgbClr val="FFC72C"/>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llerud_mall_1901" id="{468F1AB9-4C72-954B-A6ED-EA116CE2BA50}" vid="{4957BD17-FB95-A540-8127-C9C0B7382DB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Mellerud</Template>
  <TotalTime>166</TotalTime>
  <Words>300</Words>
  <Application>Microsoft Office PowerPoint</Application>
  <PresentationFormat>Bildspel på skärmen (16:9)</PresentationFormat>
  <Paragraphs>15</Paragraphs>
  <Slides>5</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5</vt:i4>
      </vt:variant>
    </vt:vector>
  </HeadingPairs>
  <TitlesOfParts>
    <vt:vector size="9" baseType="lpstr">
      <vt:lpstr>Arial</vt:lpstr>
      <vt:lpstr>Calibri</vt:lpstr>
      <vt:lpstr>Tahoma</vt:lpstr>
      <vt:lpstr>Mellerud - Innehållssidor</vt:lpstr>
      <vt:lpstr>Lärarlönelyftets anslag minskar</vt:lpstr>
      <vt:lpstr>PowerPoint-presentation</vt:lpstr>
      <vt:lpstr>PowerPoint-presentation</vt:lpstr>
      <vt:lpstr>PowerPoint-presentation</vt:lpstr>
      <vt:lpstr>Exempel på effekt för bidragsramarna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Anders Pettersson</dc:creator>
  <cp:lastModifiedBy>Anders Pettersson</cp:lastModifiedBy>
  <cp:revision>6</cp:revision>
  <dcterms:created xsi:type="dcterms:W3CDTF">2022-04-28T10:13:24Z</dcterms:created>
  <dcterms:modified xsi:type="dcterms:W3CDTF">2022-05-16T13:54:02Z</dcterms:modified>
</cp:coreProperties>
</file>