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5" r:id="rId2"/>
  </p:sldMasterIdLst>
  <p:notesMasterIdLst>
    <p:notesMasterId r:id="rId9"/>
  </p:notesMasterIdLst>
  <p:sldIdLst>
    <p:sldId id="256" r:id="rId3"/>
    <p:sldId id="257" r:id="rId4"/>
    <p:sldId id="260" r:id="rId5"/>
    <p:sldId id="261" r:id="rId6"/>
    <p:sldId id="258" r:id="rId7"/>
    <p:sldId id="259" r:id="rId8"/>
  </p:sldIdLst>
  <p:sldSz cx="9144000" cy="5143500" type="screen16x9"/>
  <p:notesSz cx="7104063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033A06-6854-4C3B-B6C0-1C255860837B}" v="8" dt="2022-08-16T15:13:27.9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10"/>
  </p:normalViewPr>
  <p:slideViewPr>
    <p:cSldViewPr snapToGrid="0" snapToObjects="1">
      <p:cViewPr varScale="1">
        <p:scale>
          <a:sx n="144" d="100"/>
          <a:sy n="144" d="100"/>
        </p:scale>
        <p:origin x="2250" y="-2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ellerud-my.sharepoint.com/personal/gunnar_karlsson_mellerud_se/Documents/KUN_statistik/L&#228;sa_skriva_r&#228;kn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mellerud-my.sharepoint.com/personal/gunnar_karlsson_mellerud_se/Documents/KUN_statistik/L&#228;sa_skriva_r&#228;kn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mellerud-my.sharepoint.com/personal/gunnar_karlsson_mellerud_se/Documents/KUN_statistik/L&#228;sa_skriva_r&#228;kn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mellerud-my.sharepoint.com/personal/gunnar_karlsson_mellerud_se/Documents/KUN_statistik/L&#228;sa_skriva_r&#228;kn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Totalt i kommunen - ÅK1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Sammanställningar!$I$4</c:f>
              <c:strCache>
                <c:ptCount val="1"/>
                <c:pt idx="0">
                  <c:v>VT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Sammanställningar!$H$5:$H$7</c:f>
              <c:strCache>
                <c:ptCount val="3"/>
                <c:pt idx="0">
                  <c:v>Läsa</c:v>
                </c:pt>
                <c:pt idx="1">
                  <c:v>Skriva</c:v>
                </c:pt>
                <c:pt idx="2">
                  <c:v>Räkna</c:v>
                </c:pt>
              </c:strCache>
            </c:strRef>
          </c:cat>
          <c:val>
            <c:numRef>
              <c:f>Sammanställningar!$I$5:$I$7</c:f>
              <c:numCache>
                <c:formatCode>0.0%</c:formatCode>
                <c:ptCount val="3"/>
                <c:pt idx="0">
                  <c:v>0.76288659793814428</c:v>
                </c:pt>
                <c:pt idx="1">
                  <c:v>0.7010309278350515</c:v>
                </c:pt>
                <c:pt idx="2">
                  <c:v>0.76041666666666663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58-4F28-A740-640ED5FBBA03}"/>
            </c:ext>
          </c:extLst>
        </c:ser>
        <c:ser>
          <c:idx val="1"/>
          <c:order val="1"/>
          <c:tx>
            <c:strRef>
              <c:f>Sammanställningar!$J$4</c:f>
              <c:strCache>
                <c:ptCount val="1"/>
                <c:pt idx="0">
                  <c:v>VT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Sammanställningar!$H$5:$H$7</c:f>
              <c:strCache>
                <c:ptCount val="3"/>
                <c:pt idx="0">
                  <c:v>Läsa</c:v>
                </c:pt>
                <c:pt idx="1">
                  <c:v>Skriva</c:v>
                </c:pt>
                <c:pt idx="2">
                  <c:v>Räkna</c:v>
                </c:pt>
              </c:strCache>
            </c:strRef>
          </c:cat>
          <c:val>
            <c:numRef>
              <c:f>Sammanställningar!$J$5:$J$7</c:f>
              <c:numCache>
                <c:formatCode>0.0%</c:formatCode>
                <c:ptCount val="3"/>
                <c:pt idx="0">
                  <c:v>0.86734693877551017</c:v>
                </c:pt>
                <c:pt idx="1">
                  <c:v>0.87755102040816324</c:v>
                </c:pt>
                <c:pt idx="2">
                  <c:v>0.88659793814432986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58-4F28-A740-640ED5FBBA03}"/>
            </c:ext>
          </c:extLst>
        </c:ser>
        <c:ser>
          <c:idx val="2"/>
          <c:order val="2"/>
          <c:tx>
            <c:strRef>
              <c:f>Sammanställningar!$K$4</c:f>
              <c:strCache>
                <c:ptCount val="1"/>
                <c:pt idx="0">
                  <c:v>VT 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Sammanställningar!$H$5:$H$7</c:f>
              <c:strCache>
                <c:ptCount val="3"/>
                <c:pt idx="0">
                  <c:v>Läsa</c:v>
                </c:pt>
                <c:pt idx="1">
                  <c:v>Skriva</c:v>
                </c:pt>
                <c:pt idx="2">
                  <c:v>Räkna</c:v>
                </c:pt>
              </c:strCache>
            </c:strRef>
          </c:cat>
          <c:val>
            <c:numRef>
              <c:f>Sammanställningar!$K$5:$K$7</c:f>
              <c:numCache>
                <c:formatCode>0.0%</c:formatCode>
                <c:ptCount val="3"/>
                <c:pt idx="0">
                  <c:v>0.75</c:v>
                </c:pt>
                <c:pt idx="1">
                  <c:v>0.73076923076923073</c:v>
                </c:pt>
                <c:pt idx="2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58-4F28-A740-640ED5FBBA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05210856"/>
        <c:axId val="1105211512"/>
      </c:barChart>
      <c:catAx>
        <c:axId val="1105210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05211512"/>
        <c:crosses val="autoZero"/>
        <c:auto val="1"/>
        <c:lblAlgn val="ctr"/>
        <c:lblOffset val="100"/>
        <c:noMultiLvlLbl val="0"/>
      </c:catAx>
      <c:valAx>
        <c:axId val="1105211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05210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Andel elever som når målen  - LÄSA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Sammanställningar!$C$15</c:f>
              <c:strCache>
                <c:ptCount val="1"/>
                <c:pt idx="0">
                  <c:v>VT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Sammanställningar!$B$16:$B$20</c:f>
              <c:strCache>
                <c:ptCount val="5"/>
                <c:pt idx="0">
                  <c:v>Åsens skola</c:v>
                </c:pt>
                <c:pt idx="1">
                  <c:v>Karolinerskolan</c:v>
                </c:pt>
                <c:pt idx="2">
                  <c:v>Nordalsskolan</c:v>
                </c:pt>
                <c:pt idx="3">
                  <c:v>Fagerlidsskolan</c:v>
                </c:pt>
                <c:pt idx="4">
                  <c:v>Åsebro Skola</c:v>
                </c:pt>
              </c:strCache>
            </c:strRef>
          </c:cat>
          <c:val>
            <c:numRef>
              <c:f>Sammanställningar!$C$16:$C$20</c:f>
              <c:numCache>
                <c:formatCode>0.0%</c:formatCode>
                <c:ptCount val="5"/>
                <c:pt idx="0">
                  <c:v>0.54545454545454541</c:v>
                </c:pt>
                <c:pt idx="1">
                  <c:v>0.875</c:v>
                </c:pt>
                <c:pt idx="2">
                  <c:v>0.8125</c:v>
                </c:pt>
                <c:pt idx="3">
                  <c:v>0.72413793103448276</c:v>
                </c:pt>
                <c:pt idx="4">
                  <c:v>0.77777777777777779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5E-4ED2-9FC7-0AD130365DFA}"/>
            </c:ext>
          </c:extLst>
        </c:ser>
        <c:ser>
          <c:idx val="1"/>
          <c:order val="1"/>
          <c:tx>
            <c:strRef>
              <c:f>Sammanställningar!$D$15</c:f>
              <c:strCache>
                <c:ptCount val="1"/>
                <c:pt idx="0">
                  <c:v>VT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Sammanställningar!$B$16:$B$20</c:f>
              <c:strCache>
                <c:ptCount val="5"/>
                <c:pt idx="0">
                  <c:v>Åsens skola</c:v>
                </c:pt>
                <c:pt idx="1">
                  <c:v>Karolinerskolan</c:v>
                </c:pt>
                <c:pt idx="2">
                  <c:v>Nordalsskolan</c:v>
                </c:pt>
                <c:pt idx="3">
                  <c:v>Fagerlidsskolan</c:v>
                </c:pt>
                <c:pt idx="4">
                  <c:v>Åsebro Skola</c:v>
                </c:pt>
              </c:strCache>
            </c:strRef>
          </c:cat>
          <c:val>
            <c:numRef>
              <c:f>Sammanställningar!$D$16:$D$20</c:f>
              <c:numCache>
                <c:formatCode>0.0%</c:formatCode>
                <c:ptCount val="5"/>
                <c:pt idx="0">
                  <c:v>0.6</c:v>
                </c:pt>
                <c:pt idx="1">
                  <c:v>1</c:v>
                </c:pt>
                <c:pt idx="2">
                  <c:v>0.8</c:v>
                </c:pt>
                <c:pt idx="3">
                  <c:v>0.81818181818181823</c:v>
                </c:pt>
                <c:pt idx="4">
                  <c:v>0.94444444444444442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5E-4ED2-9FC7-0AD130365DFA}"/>
            </c:ext>
          </c:extLst>
        </c:ser>
        <c:ser>
          <c:idx val="2"/>
          <c:order val="2"/>
          <c:tx>
            <c:strRef>
              <c:f>Sammanställningar!$E$15</c:f>
              <c:strCache>
                <c:ptCount val="1"/>
                <c:pt idx="0">
                  <c:v>VT 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Sammanställningar!$B$16:$B$20</c:f>
              <c:strCache>
                <c:ptCount val="5"/>
                <c:pt idx="0">
                  <c:v>Åsens skola</c:v>
                </c:pt>
                <c:pt idx="1">
                  <c:v>Karolinerskolan</c:v>
                </c:pt>
                <c:pt idx="2">
                  <c:v>Nordalsskolan</c:v>
                </c:pt>
                <c:pt idx="3">
                  <c:v>Fagerlidsskolan</c:v>
                </c:pt>
                <c:pt idx="4">
                  <c:v>Åsebro Skola</c:v>
                </c:pt>
              </c:strCache>
            </c:strRef>
          </c:cat>
          <c:val>
            <c:numRef>
              <c:f>Sammanställningar!$E$16:$E$20</c:f>
              <c:numCache>
                <c:formatCode>0.0%</c:formatCode>
                <c:ptCount val="5"/>
                <c:pt idx="0">
                  <c:v>1</c:v>
                </c:pt>
                <c:pt idx="1">
                  <c:v>0.88</c:v>
                </c:pt>
                <c:pt idx="2">
                  <c:v>0.63636363636363635</c:v>
                </c:pt>
                <c:pt idx="3">
                  <c:v>0.62068965517241381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5E-4ED2-9FC7-0AD130365D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90589096"/>
        <c:axId val="1090591392"/>
      </c:barChart>
      <c:catAx>
        <c:axId val="1090589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090591392"/>
        <c:crosses val="autoZero"/>
        <c:auto val="1"/>
        <c:lblAlgn val="ctr"/>
        <c:lblOffset val="100"/>
        <c:noMultiLvlLbl val="0"/>
      </c:catAx>
      <c:valAx>
        <c:axId val="10905913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090589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Andel elever som når målen  - SKRIVA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Sammanställningar!$C$15</c:f>
              <c:strCache>
                <c:ptCount val="1"/>
                <c:pt idx="0">
                  <c:v>VT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Sammanställningar!$B$25:$B$29</c:f>
              <c:strCache>
                <c:ptCount val="5"/>
                <c:pt idx="0">
                  <c:v>Åsens skola</c:v>
                </c:pt>
                <c:pt idx="1">
                  <c:v>Karolinerskolan</c:v>
                </c:pt>
                <c:pt idx="2">
                  <c:v>Nordalsskolan</c:v>
                </c:pt>
                <c:pt idx="3">
                  <c:v>Fagerlidsskolan</c:v>
                </c:pt>
                <c:pt idx="4">
                  <c:v>Åsebro Skola</c:v>
                </c:pt>
              </c:strCache>
            </c:strRef>
          </c:cat>
          <c:val>
            <c:numRef>
              <c:f>Sammanställningar!$C$25:$C$29</c:f>
              <c:numCache>
                <c:formatCode>0.0%</c:formatCode>
                <c:ptCount val="5"/>
                <c:pt idx="0">
                  <c:v>0.36363636363636365</c:v>
                </c:pt>
                <c:pt idx="1">
                  <c:v>0.875</c:v>
                </c:pt>
                <c:pt idx="2">
                  <c:v>0.65625</c:v>
                </c:pt>
                <c:pt idx="3">
                  <c:v>0.72413793103448276</c:v>
                </c:pt>
                <c:pt idx="4">
                  <c:v>0.88888888888888884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A8-4AD1-9973-FE962287B6D3}"/>
            </c:ext>
          </c:extLst>
        </c:ser>
        <c:ser>
          <c:idx val="1"/>
          <c:order val="1"/>
          <c:tx>
            <c:strRef>
              <c:f>Sammanställningar!$D$15</c:f>
              <c:strCache>
                <c:ptCount val="1"/>
                <c:pt idx="0">
                  <c:v>VT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Sammanställningar!$B$25:$B$29</c:f>
              <c:strCache>
                <c:ptCount val="5"/>
                <c:pt idx="0">
                  <c:v>Åsens skola</c:v>
                </c:pt>
                <c:pt idx="1">
                  <c:v>Karolinerskolan</c:v>
                </c:pt>
                <c:pt idx="2">
                  <c:v>Nordalsskolan</c:v>
                </c:pt>
                <c:pt idx="3">
                  <c:v>Fagerlidsskolan</c:v>
                </c:pt>
                <c:pt idx="4">
                  <c:v>Åsebro Skola</c:v>
                </c:pt>
              </c:strCache>
            </c:strRef>
          </c:cat>
          <c:val>
            <c:numRef>
              <c:f>Sammanställningar!$D$25:$D$29</c:f>
              <c:numCache>
                <c:formatCode>0.0%</c:formatCode>
                <c:ptCount val="5"/>
                <c:pt idx="0">
                  <c:v>0.6</c:v>
                </c:pt>
                <c:pt idx="1">
                  <c:v>1</c:v>
                </c:pt>
                <c:pt idx="2">
                  <c:v>0.83333333333333337</c:v>
                </c:pt>
                <c:pt idx="3">
                  <c:v>0.81818181818181823</c:v>
                </c:pt>
                <c:pt idx="4">
                  <c:v>0.94444444444444442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A8-4AD1-9973-FE962287B6D3}"/>
            </c:ext>
          </c:extLst>
        </c:ser>
        <c:ser>
          <c:idx val="2"/>
          <c:order val="2"/>
          <c:tx>
            <c:strRef>
              <c:f>Sammanställningar!$E$15</c:f>
              <c:strCache>
                <c:ptCount val="1"/>
                <c:pt idx="0">
                  <c:v>VT 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Sammanställningar!$B$25:$B$29</c:f>
              <c:strCache>
                <c:ptCount val="5"/>
                <c:pt idx="0">
                  <c:v>Åsens skola</c:v>
                </c:pt>
                <c:pt idx="1">
                  <c:v>Karolinerskolan</c:v>
                </c:pt>
                <c:pt idx="2">
                  <c:v>Nordalsskolan</c:v>
                </c:pt>
                <c:pt idx="3">
                  <c:v>Fagerlidsskolan</c:v>
                </c:pt>
                <c:pt idx="4">
                  <c:v>Åsebro Skola</c:v>
                </c:pt>
              </c:strCache>
            </c:strRef>
          </c:cat>
          <c:val>
            <c:numRef>
              <c:f>Sammanställningar!$E$25:$E$29</c:f>
              <c:numCache>
                <c:formatCode>0.0%</c:formatCode>
                <c:ptCount val="5"/>
                <c:pt idx="0">
                  <c:v>1</c:v>
                </c:pt>
                <c:pt idx="1">
                  <c:v>0.88</c:v>
                </c:pt>
                <c:pt idx="2">
                  <c:v>0.63636363636363635</c:v>
                </c:pt>
                <c:pt idx="3">
                  <c:v>0.62068965517241381</c:v>
                </c:pt>
                <c:pt idx="4">
                  <c:v>0.83333333333333337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A8-4AD1-9973-FE962287B6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90589096"/>
        <c:axId val="1090591392"/>
      </c:barChart>
      <c:catAx>
        <c:axId val="1090589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090591392"/>
        <c:crosses val="autoZero"/>
        <c:auto val="1"/>
        <c:lblAlgn val="ctr"/>
        <c:lblOffset val="100"/>
        <c:noMultiLvlLbl val="0"/>
      </c:catAx>
      <c:valAx>
        <c:axId val="10905913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090589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Andel elever som når målen  - RÄKNA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Sammanställningar!$C$15</c:f>
              <c:strCache>
                <c:ptCount val="1"/>
                <c:pt idx="0">
                  <c:v>VT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Sammanställningar!$B$35:$B$39</c:f>
              <c:strCache>
                <c:ptCount val="5"/>
                <c:pt idx="0">
                  <c:v>Åsens skola</c:v>
                </c:pt>
                <c:pt idx="1">
                  <c:v>Karolinerskolan</c:v>
                </c:pt>
                <c:pt idx="2">
                  <c:v>Nordalsskolan</c:v>
                </c:pt>
                <c:pt idx="3">
                  <c:v>Fagerlidsskolan</c:v>
                </c:pt>
                <c:pt idx="4">
                  <c:v>Åsebro Skola</c:v>
                </c:pt>
              </c:strCache>
            </c:strRef>
          </c:cat>
          <c:val>
            <c:numRef>
              <c:f>Sammanställningar!$C$35:$C$39</c:f>
              <c:numCache>
                <c:formatCode>0.0%</c:formatCode>
                <c:ptCount val="5"/>
                <c:pt idx="0">
                  <c:v>0.45454545454545453</c:v>
                </c:pt>
                <c:pt idx="1">
                  <c:v>0.8125</c:v>
                </c:pt>
                <c:pt idx="2">
                  <c:v>0.8125</c:v>
                </c:pt>
                <c:pt idx="3">
                  <c:v>0.75</c:v>
                </c:pt>
                <c:pt idx="4">
                  <c:v>0.88888888888888884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1D-4D02-B3D9-D62065322AD1}"/>
            </c:ext>
          </c:extLst>
        </c:ser>
        <c:ser>
          <c:idx val="1"/>
          <c:order val="1"/>
          <c:tx>
            <c:strRef>
              <c:f>Sammanställningar!$D$15</c:f>
              <c:strCache>
                <c:ptCount val="1"/>
                <c:pt idx="0">
                  <c:v>VT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Sammanställningar!$B$35:$B$39</c:f>
              <c:strCache>
                <c:ptCount val="5"/>
                <c:pt idx="0">
                  <c:v>Åsens skola</c:v>
                </c:pt>
                <c:pt idx="1">
                  <c:v>Karolinerskolan</c:v>
                </c:pt>
                <c:pt idx="2">
                  <c:v>Nordalsskolan</c:v>
                </c:pt>
                <c:pt idx="3">
                  <c:v>Fagerlidsskolan</c:v>
                </c:pt>
                <c:pt idx="4">
                  <c:v>Åsebro Skola</c:v>
                </c:pt>
              </c:strCache>
            </c:strRef>
          </c:cat>
          <c:val>
            <c:numRef>
              <c:f>Sammanställningar!$D$35:$D$39</c:f>
              <c:numCache>
                <c:formatCode>0.0%</c:formatCode>
                <c:ptCount val="5"/>
                <c:pt idx="0">
                  <c:v>0.6</c:v>
                </c:pt>
                <c:pt idx="1">
                  <c:v>1</c:v>
                </c:pt>
                <c:pt idx="2">
                  <c:v>0.76666666666666672</c:v>
                </c:pt>
                <c:pt idx="3">
                  <c:v>0.90476190476190477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1D-4D02-B3D9-D62065322AD1}"/>
            </c:ext>
          </c:extLst>
        </c:ser>
        <c:ser>
          <c:idx val="2"/>
          <c:order val="2"/>
          <c:tx>
            <c:strRef>
              <c:f>Sammanställningar!$E$15</c:f>
              <c:strCache>
                <c:ptCount val="1"/>
                <c:pt idx="0">
                  <c:v>VT 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Sammanställningar!$B$35:$B$39</c:f>
              <c:strCache>
                <c:ptCount val="5"/>
                <c:pt idx="0">
                  <c:v>Åsens skola</c:v>
                </c:pt>
                <c:pt idx="1">
                  <c:v>Karolinerskolan</c:v>
                </c:pt>
                <c:pt idx="2">
                  <c:v>Nordalsskolan</c:v>
                </c:pt>
                <c:pt idx="3">
                  <c:v>Fagerlidsskolan</c:v>
                </c:pt>
                <c:pt idx="4">
                  <c:v>Åsebro Skola</c:v>
                </c:pt>
              </c:strCache>
            </c:strRef>
          </c:cat>
          <c:val>
            <c:numRef>
              <c:f>Sammanställningar!$E$35:$E$39</c:f>
              <c:numCache>
                <c:formatCode>0.0%</c:formatCode>
                <c:ptCount val="5"/>
                <c:pt idx="0">
                  <c:v>1</c:v>
                </c:pt>
                <c:pt idx="1">
                  <c:v>0.92</c:v>
                </c:pt>
                <c:pt idx="2">
                  <c:v>0.63636363636363635</c:v>
                </c:pt>
                <c:pt idx="3">
                  <c:v>0.62068965517241381</c:v>
                </c:pt>
                <c:pt idx="4">
                  <c:v>0.91666666666666663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1D-4D02-B3D9-D62065322A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90589096"/>
        <c:axId val="1090591392"/>
      </c:barChart>
      <c:catAx>
        <c:axId val="1090589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090591392"/>
        <c:crosses val="autoZero"/>
        <c:auto val="1"/>
        <c:lblAlgn val="ctr"/>
        <c:lblOffset val="100"/>
        <c:noMultiLvlLbl val="0"/>
      </c:catAx>
      <c:valAx>
        <c:axId val="10905913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090589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DDDB680-8C92-D148-80E5-DDFD5023E469}" type="datetimeFigureOut">
              <a:rPr lang="sv-SE" smtClean="0"/>
              <a:t>2022-08-17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4553BCB-DF69-7640-B488-83211524CE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325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v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8542" y="217810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48537" y="3014103"/>
            <a:ext cx="6713538" cy="55006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08705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sva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BEC8C68-2142-3743-A3D0-DBC9B7A4B5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542" y="217810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Platshållare för text 9">
            <a:extLst>
              <a:ext uri="{FF2B5EF4-FFF2-40B4-BE49-F238E27FC236}">
                <a16:creationId xmlns:a16="http://schemas.microsoft.com/office/drawing/2014/main" id="{28E13A7B-6464-3346-AEA2-40BA2848E2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48537" y="3014103"/>
            <a:ext cx="6713538" cy="55006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08596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5" y="111199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55191" y="2031207"/>
            <a:ext cx="2977621" cy="2781300"/>
          </a:xfrm>
          <a:prstGeom prst="rect">
            <a:avLst/>
          </a:prstGeom>
        </p:spPr>
        <p:txBody>
          <a:bodyPr/>
          <a:lstStyle>
            <a:lvl1pPr marL="285737" indent="-285737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5108CE3C-584F-6741-B1B8-4828C8375FD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9750" y="2031207"/>
            <a:ext cx="4818062" cy="27813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517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4" y="111199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750" y="2031208"/>
            <a:ext cx="6155794" cy="2788841"/>
          </a:xfrm>
          <a:prstGeom prst="rect">
            <a:avLst/>
          </a:prstGeom>
        </p:spPr>
        <p:txBody>
          <a:bodyPr/>
          <a:lstStyle>
            <a:lvl1pPr marL="285737" indent="-285737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41504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A3DA368-0649-364A-A54A-AF2ACB6AB087}"/>
              </a:ext>
            </a:extLst>
          </p:cNvPr>
          <p:cNvSpPr/>
          <p:nvPr userDrawn="1"/>
        </p:nvSpPr>
        <p:spPr>
          <a:xfrm>
            <a:off x="0" y="0"/>
            <a:ext cx="9144000" cy="18966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2A8A6C1-D133-6640-8842-BC4348ECFAF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41338" y="539750"/>
            <a:ext cx="3852862" cy="120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81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orient="horz" pos="1195" userDrawn="1">
          <p15:clr>
            <a:srgbClr val="F26B43"/>
          </p15:clr>
        </p15:guide>
        <p15:guide id="4" pos="341" userDrawn="1">
          <p15:clr>
            <a:srgbClr val="F26B43"/>
          </p15:clr>
        </p15:guide>
        <p15:guide id="5" orient="horz" pos="340" userDrawn="1">
          <p15:clr>
            <a:srgbClr val="F26B43"/>
          </p15:clr>
        </p15:guide>
        <p15:guide id="6" orient="horz" pos="2898" userDrawn="1">
          <p15:clr>
            <a:srgbClr val="F26B43"/>
          </p15:clr>
        </p15:guide>
        <p15:guide id="7" pos="5417" userDrawn="1">
          <p15:clr>
            <a:srgbClr val="F26B43"/>
          </p15:clr>
        </p15:guide>
        <p15:guide id="8" pos="99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A3DA368-0649-364A-A54A-AF2ACB6AB087}"/>
              </a:ext>
            </a:extLst>
          </p:cNvPr>
          <p:cNvSpPr/>
          <p:nvPr userDrawn="1"/>
        </p:nvSpPr>
        <p:spPr>
          <a:xfrm>
            <a:off x="0" y="0"/>
            <a:ext cx="9144000" cy="9017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2A8A6C1-D133-6640-8842-BC4348ECFAF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9750" y="274885"/>
            <a:ext cx="1558544" cy="4856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AA88D02-32E2-6D48-AD49-C923EA56ED7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0000"/>
          </a:blip>
          <a:stretch>
            <a:fillRect/>
          </a:stretch>
        </p:blipFill>
        <p:spPr>
          <a:xfrm>
            <a:off x="7401560" y="358959"/>
            <a:ext cx="13106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16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4" pos="340" userDrawn="1">
          <p15:clr>
            <a:srgbClr val="F26B43"/>
          </p15:clr>
        </p15:guide>
        <p15:guide id="5" orient="horz" pos="224" userDrawn="1">
          <p15:clr>
            <a:srgbClr val="F26B43"/>
          </p15:clr>
        </p15:guide>
        <p15:guide id="6" orient="horz" pos="3010" userDrawn="1">
          <p15:clr>
            <a:srgbClr val="F26B43"/>
          </p15:clr>
        </p15:guide>
        <p15:guide id="7" pos="54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8F6B50B5-0373-E848-9B6C-205B2566B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4419" y="2799040"/>
            <a:ext cx="7371563" cy="733868"/>
          </a:xfrm>
        </p:spPr>
        <p:txBody>
          <a:bodyPr/>
          <a:lstStyle/>
          <a:p>
            <a:r>
              <a:rPr lang="sv-SE" dirty="0">
                <a:solidFill>
                  <a:schemeClr val="accent1"/>
                </a:solidFill>
              </a:rPr>
              <a:t>Läsa – Skriva – Räkna   </a:t>
            </a:r>
            <a:br>
              <a:rPr lang="sv-SE" dirty="0">
                <a:solidFill>
                  <a:schemeClr val="accent1"/>
                </a:solidFill>
              </a:rPr>
            </a:br>
            <a:r>
              <a:rPr lang="sv-SE" dirty="0">
                <a:solidFill>
                  <a:schemeClr val="accent1"/>
                </a:solidFill>
              </a:rPr>
              <a:t>Årskurs 1</a:t>
            </a:r>
            <a:br>
              <a:rPr lang="sv-SE" dirty="0">
                <a:solidFill>
                  <a:schemeClr val="accent1"/>
                </a:solidFill>
              </a:rPr>
            </a:br>
            <a:r>
              <a:rPr lang="sv-SE" dirty="0">
                <a:solidFill>
                  <a:schemeClr val="accent1"/>
                </a:solidFill>
              </a:rPr>
              <a:t>2022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D4B0A454-3D80-7846-8ED6-8AE9259DD8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01" y="4369140"/>
            <a:ext cx="1036637" cy="231435"/>
          </a:xfrm>
          <a:prstGeom prst="rect">
            <a:avLst/>
          </a:prstGeom>
        </p:spPr>
      </p:pic>
      <p:pic>
        <p:nvPicPr>
          <p:cNvPr id="1028" name="Picture 4" descr="Free Images Of Children Writing, Download Free Images Of Children Writing  png images, Free ClipArts on Clipart Library">
            <a:extLst>
              <a:ext uri="{FF2B5EF4-FFF2-40B4-BE49-F238E27FC236}">
                <a16:creationId xmlns:a16="http://schemas.microsoft.com/office/drawing/2014/main" id="{83CFEBC2-E057-4953-A457-36C0DF85D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07200" y="2263775"/>
            <a:ext cx="161290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260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>
            <a:extLst>
              <a:ext uri="{FF2B5EF4-FFF2-40B4-BE49-F238E27FC236}">
                <a16:creationId xmlns:a16="http://schemas.microsoft.com/office/drawing/2014/main" id="{79909DB4-AE38-2D40-9135-3F6B2C2A06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Antal elever </a:t>
            </a:r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ACE0BE34-518B-7946-9F9D-E80A039A45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755" y="2821386"/>
            <a:ext cx="2762245" cy="1928413"/>
          </a:xfrm>
        </p:spPr>
        <p:txBody>
          <a:bodyPr/>
          <a:lstStyle/>
          <a:p>
            <a:pPr marL="0" indent="0">
              <a:buNone/>
            </a:pPr>
            <a:r>
              <a:rPr lang="sv-SE" sz="1400" dirty="0"/>
              <a:t>Värt att notera är att det är små klasser på vissa skolor</a:t>
            </a:r>
          </a:p>
          <a:p>
            <a:pPr marL="0" indent="0">
              <a:buNone/>
            </a:pPr>
            <a:endParaRPr lang="sv-SE" sz="1400" dirty="0"/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8F048977-39C6-E321-59FE-532C56F329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64840"/>
              </p:ext>
            </p:extLst>
          </p:nvPr>
        </p:nvGraphicFramePr>
        <p:xfrm>
          <a:off x="3715155" y="1505719"/>
          <a:ext cx="4332861" cy="3163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6485">
                  <a:extLst>
                    <a:ext uri="{9D8B030D-6E8A-4147-A177-3AD203B41FA5}">
                      <a16:colId xmlns:a16="http://schemas.microsoft.com/office/drawing/2014/main" val="552825321"/>
                    </a:ext>
                  </a:extLst>
                </a:gridCol>
                <a:gridCol w="888792">
                  <a:extLst>
                    <a:ext uri="{9D8B030D-6E8A-4147-A177-3AD203B41FA5}">
                      <a16:colId xmlns:a16="http://schemas.microsoft.com/office/drawing/2014/main" val="2880215490"/>
                    </a:ext>
                  </a:extLst>
                </a:gridCol>
                <a:gridCol w="888792">
                  <a:extLst>
                    <a:ext uri="{9D8B030D-6E8A-4147-A177-3AD203B41FA5}">
                      <a16:colId xmlns:a16="http://schemas.microsoft.com/office/drawing/2014/main" val="1887877506"/>
                    </a:ext>
                  </a:extLst>
                </a:gridCol>
                <a:gridCol w="888792">
                  <a:extLst>
                    <a:ext uri="{9D8B030D-6E8A-4147-A177-3AD203B41FA5}">
                      <a16:colId xmlns:a16="http://schemas.microsoft.com/office/drawing/2014/main" val="4286097532"/>
                    </a:ext>
                  </a:extLst>
                </a:gridCol>
              </a:tblGrid>
              <a:tr h="451937">
                <a:tc>
                  <a:txBody>
                    <a:bodyPr/>
                    <a:lstStyle/>
                    <a:p>
                      <a:pPr algn="ctr" fontAlgn="b"/>
                      <a:endParaRPr lang="sv-SE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VT 2020</a:t>
                      </a:r>
                      <a:endParaRPr lang="sv-SE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VT 2021</a:t>
                      </a:r>
                      <a:endParaRPr lang="sv-SE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VT 2022</a:t>
                      </a:r>
                      <a:endParaRPr lang="sv-SE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679304"/>
                  </a:ext>
                </a:extLst>
              </a:tr>
              <a:tr h="451937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Åsens skola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864116"/>
                  </a:ext>
                </a:extLst>
              </a:tr>
              <a:tr h="451937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Karolinerskolan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7433250"/>
                  </a:ext>
                </a:extLst>
              </a:tr>
              <a:tr h="451937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Nordalsskolan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33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620506"/>
                  </a:ext>
                </a:extLst>
              </a:tr>
              <a:tr h="451937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Fagerlidsskolan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8022710"/>
                  </a:ext>
                </a:extLst>
              </a:tr>
              <a:tr h="451937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Åsebro Skola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1098209"/>
                  </a:ext>
                </a:extLst>
              </a:tr>
              <a:tr h="451937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Totalt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97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98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1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104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4607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004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77FDE27-64FB-1875-3D01-603633818C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6749679"/>
              </p:ext>
            </p:extLst>
          </p:nvPr>
        </p:nvGraphicFramePr>
        <p:xfrm>
          <a:off x="726331" y="1200149"/>
          <a:ext cx="7412477" cy="3469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Rak koppling 3">
            <a:extLst>
              <a:ext uri="{FF2B5EF4-FFF2-40B4-BE49-F238E27FC236}">
                <a16:creationId xmlns:a16="http://schemas.microsoft.com/office/drawing/2014/main" id="{ADEC0588-C2B3-E2BE-0F12-53E620623D56}"/>
              </a:ext>
            </a:extLst>
          </p:cNvPr>
          <p:cNvCxnSpPr/>
          <p:nvPr/>
        </p:nvCxnSpPr>
        <p:spPr>
          <a:xfrm>
            <a:off x="1177047" y="2036323"/>
            <a:ext cx="678990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291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>
            <a:extLst>
              <a:ext uri="{FF2B5EF4-FFF2-40B4-BE49-F238E27FC236}">
                <a16:creationId xmlns:a16="http://schemas.microsoft.com/office/drawing/2014/main" id="{79909DB4-AE38-2D40-9135-3F6B2C2A06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Läsa </a:t>
            </a:r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ACE0BE34-518B-7946-9F9D-E80A039A45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755" y="2821386"/>
            <a:ext cx="2762245" cy="1928413"/>
          </a:xfrm>
        </p:spPr>
        <p:txBody>
          <a:bodyPr/>
          <a:lstStyle/>
          <a:p>
            <a:pPr marL="0" indent="0">
              <a:buNone/>
            </a:pPr>
            <a:r>
              <a:rPr lang="sv-SE" sz="1400" dirty="0"/>
              <a:t>Eleverna bedöms enskilt med hjälp av Skolverkets blankett "sammanställning av elevens läsutveckling på gruppnivå". Eleverna testas av mot avsnitt "läsa A" och skall klara alla delmoment.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3E3AF9F-5E5D-B7EF-CDF1-94571FA491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2570052"/>
              </p:ext>
            </p:extLst>
          </p:nvPr>
        </p:nvGraphicFramePr>
        <p:xfrm>
          <a:off x="3301999" y="1200149"/>
          <a:ext cx="5302245" cy="3637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Rak koppling 2">
            <a:extLst>
              <a:ext uri="{FF2B5EF4-FFF2-40B4-BE49-F238E27FC236}">
                <a16:creationId xmlns:a16="http://schemas.microsoft.com/office/drawing/2014/main" id="{EFE37E00-162E-78A2-BCCD-9AD3019B259D}"/>
              </a:ext>
            </a:extLst>
          </p:cNvPr>
          <p:cNvCxnSpPr>
            <a:cxnSpLocks/>
          </p:cNvCxnSpPr>
          <p:nvPr/>
        </p:nvCxnSpPr>
        <p:spPr>
          <a:xfrm>
            <a:off x="3813243" y="2060013"/>
            <a:ext cx="4633608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578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>
            <a:extLst>
              <a:ext uri="{FF2B5EF4-FFF2-40B4-BE49-F238E27FC236}">
                <a16:creationId xmlns:a16="http://schemas.microsoft.com/office/drawing/2014/main" id="{79909DB4-AE38-2D40-9135-3F6B2C2A06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Skriva</a:t>
            </a:r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ACE0BE34-518B-7946-9F9D-E80A039A45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755" y="2821386"/>
            <a:ext cx="2762245" cy="1928413"/>
          </a:xfrm>
        </p:spPr>
        <p:txBody>
          <a:bodyPr/>
          <a:lstStyle/>
          <a:p>
            <a:pPr marL="0" indent="0">
              <a:buNone/>
            </a:pPr>
            <a:r>
              <a:rPr lang="sv-SE" sz="1200" dirty="0"/>
              <a:t>Eleverna bedöms enskilt med hjälp av Skolverkets blankett "sammanställning av elevens skrivutveckling på gruppnivå". Eleverna testas av mot avsnitt "Skriva A" och skall klara alla delmoment.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3680C93-4CE3-468B-A036-C22A1226A2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2608964"/>
              </p:ext>
            </p:extLst>
          </p:nvPr>
        </p:nvGraphicFramePr>
        <p:xfrm>
          <a:off x="3586264" y="1449785"/>
          <a:ext cx="5017981" cy="336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Rak koppling 2">
            <a:extLst>
              <a:ext uri="{FF2B5EF4-FFF2-40B4-BE49-F238E27FC236}">
                <a16:creationId xmlns:a16="http://schemas.microsoft.com/office/drawing/2014/main" id="{C6E49542-400E-59B7-E352-2A4DC4324B9C}"/>
              </a:ext>
            </a:extLst>
          </p:cNvPr>
          <p:cNvCxnSpPr>
            <a:cxnSpLocks/>
          </p:cNvCxnSpPr>
          <p:nvPr/>
        </p:nvCxnSpPr>
        <p:spPr>
          <a:xfrm>
            <a:off x="4117169" y="2263747"/>
            <a:ext cx="4367586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625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>
            <a:extLst>
              <a:ext uri="{FF2B5EF4-FFF2-40B4-BE49-F238E27FC236}">
                <a16:creationId xmlns:a16="http://schemas.microsoft.com/office/drawing/2014/main" id="{79909DB4-AE38-2D40-9135-3F6B2C2A06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Räkna</a:t>
            </a:r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ACE0BE34-518B-7946-9F9D-E80A039A45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755" y="2821386"/>
            <a:ext cx="2762245" cy="1928413"/>
          </a:xfrm>
        </p:spPr>
        <p:txBody>
          <a:bodyPr/>
          <a:lstStyle/>
          <a:p>
            <a:pPr marL="0" indent="0">
              <a:buNone/>
            </a:pPr>
            <a:r>
              <a:rPr lang="sv-SE" sz="1200" dirty="0"/>
              <a:t>Eleverna bedöms enskilt med hjälp av Skolverkets blankett " Sammanställning muntliga uppgifter (taluppfattning)". Önskad nivå är att eleverna skall klara mellannivån (M) på alla delmoment för att nå Kultur och utbildningsnämndens mål.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B4BC439-20FC-4B8C-AE4B-F3E096370E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5712299"/>
              </p:ext>
            </p:extLst>
          </p:nvPr>
        </p:nvGraphicFramePr>
        <p:xfrm>
          <a:off x="3602477" y="1187585"/>
          <a:ext cx="5001768" cy="3562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Rak koppling 2">
            <a:extLst>
              <a:ext uri="{FF2B5EF4-FFF2-40B4-BE49-F238E27FC236}">
                <a16:creationId xmlns:a16="http://schemas.microsoft.com/office/drawing/2014/main" id="{789F11E6-FF50-0E3A-E98F-0D11CB4DF90F}"/>
              </a:ext>
            </a:extLst>
          </p:cNvPr>
          <p:cNvCxnSpPr>
            <a:cxnSpLocks/>
          </p:cNvCxnSpPr>
          <p:nvPr/>
        </p:nvCxnSpPr>
        <p:spPr>
          <a:xfrm>
            <a:off x="4117169" y="2031592"/>
            <a:ext cx="4367586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8639627"/>
      </p:ext>
    </p:extLst>
  </p:cSld>
  <p:clrMapOvr>
    <a:masterClrMapping/>
  </p:clrMapOvr>
</p:sld>
</file>

<file path=ppt/theme/theme1.xml><?xml version="1.0" encoding="utf-8"?>
<a:theme xmlns:a="http://schemas.openxmlformats.org/drawingml/2006/main" name="Mellerud startsida">
  <a:themeElements>
    <a:clrScheme name="Melleruds Kommu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5EB8"/>
      </a:accent1>
      <a:accent2>
        <a:srgbClr val="B8CCEA"/>
      </a:accent2>
      <a:accent3>
        <a:srgbClr val="003B5C"/>
      </a:accent3>
      <a:accent4>
        <a:srgbClr val="BE83A3"/>
      </a:accent4>
      <a:accent5>
        <a:srgbClr val="279989"/>
      </a:accent5>
      <a:accent6>
        <a:srgbClr val="75787B"/>
      </a:accent6>
      <a:hlink>
        <a:srgbClr val="F9413A"/>
      </a:hlink>
      <a:folHlink>
        <a:srgbClr val="FFC72C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lerud_mall_1901" id="{468F1AB9-4C72-954B-A6ED-EA116CE2BA50}" vid="{B98C2A46-3166-D447-B6C9-8E2A8E127539}"/>
    </a:ext>
  </a:extLst>
</a:theme>
</file>

<file path=ppt/theme/theme2.xml><?xml version="1.0" encoding="utf-8"?>
<a:theme xmlns:a="http://schemas.openxmlformats.org/drawingml/2006/main" name="Mellerud - Innehållssidor">
  <a:themeElements>
    <a:clrScheme name="Melleruds Kommu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5EB8"/>
      </a:accent1>
      <a:accent2>
        <a:srgbClr val="B8CCEA"/>
      </a:accent2>
      <a:accent3>
        <a:srgbClr val="003B5C"/>
      </a:accent3>
      <a:accent4>
        <a:srgbClr val="BE83A3"/>
      </a:accent4>
      <a:accent5>
        <a:srgbClr val="279989"/>
      </a:accent5>
      <a:accent6>
        <a:srgbClr val="75787B"/>
      </a:accent6>
      <a:hlink>
        <a:srgbClr val="F9413A"/>
      </a:hlink>
      <a:folHlink>
        <a:srgbClr val="FFC72C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lerud_mall_1901" id="{468F1AB9-4C72-954B-A6ED-EA116CE2BA50}" vid="{4957BD17-FB95-A540-8127-C9C0B7382DB0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Mellerud</Template>
  <TotalTime>1470</TotalTime>
  <Words>184</Words>
  <Application>Microsoft Office PowerPoint</Application>
  <PresentationFormat>Bildspel på skärmen (16:9)</PresentationFormat>
  <Paragraphs>40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Tahoma</vt:lpstr>
      <vt:lpstr>Mellerud startsida</vt:lpstr>
      <vt:lpstr>Mellerud - Innehållssidor</vt:lpstr>
      <vt:lpstr>Läsa – Skriva – Räkna    Årskurs 1 2022</vt:lpstr>
      <vt:lpstr>Antal elever </vt:lpstr>
      <vt:lpstr>PowerPoint-presentation</vt:lpstr>
      <vt:lpstr>Läsa </vt:lpstr>
      <vt:lpstr>Skriva</vt:lpstr>
      <vt:lpstr>Räkna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Gunnar Karlsson</dc:creator>
  <cp:lastModifiedBy>Linda Eriksson</cp:lastModifiedBy>
  <cp:revision>3</cp:revision>
  <dcterms:created xsi:type="dcterms:W3CDTF">2021-06-21T14:44:48Z</dcterms:created>
  <dcterms:modified xsi:type="dcterms:W3CDTF">2022-08-17T05:50:39Z</dcterms:modified>
</cp:coreProperties>
</file>