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0"/>
  </p:notesMasterIdLst>
  <p:sldIdLst>
    <p:sldId id="261" r:id="rId2"/>
    <p:sldId id="268" r:id="rId3"/>
    <p:sldId id="263" r:id="rId4"/>
    <p:sldId id="269" r:id="rId5"/>
    <p:sldId id="264" r:id="rId6"/>
    <p:sldId id="266" r:id="rId7"/>
    <p:sldId id="270" r:id="rId8"/>
    <p:sldId id="267" r:id="rId9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710"/>
  </p:normalViewPr>
  <p:slideViewPr>
    <p:cSldViewPr snapToGrid="0" snapToObjects="1">
      <p:cViewPr varScale="1">
        <p:scale>
          <a:sx n="139" d="100"/>
          <a:sy n="139" d="100"/>
        </p:scale>
        <p:origin x="528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DB680-8C92-D148-80E5-DDFD5023E469}" type="datetimeFigureOut">
              <a:rPr lang="sv-SE" smtClean="0"/>
              <a:t>2023-08-16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3BCB-DF69-7640-B488-83211524C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25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5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5191" y="2031207"/>
            <a:ext cx="2977621" cy="2781300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108CE3C-584F-6741-B1B8-4828C8375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750" y="2031207"/>
            <a:ext cx="4818062" cy="27813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1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4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31208"/>
            <a:ext cx="6155794" cy="2788841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4150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A3DA368-0649-364A-A54A-AF2ACB6AB087}"/>
              </a:ext>
            </a:extLst>
          </p:cNvPr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A8A6C1-D133-6640-8842-BC4348ECF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750" y="274885"/>
            <a:ext cx="1558544" cy="4856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AA88D02-32E2-6D48-AD49-C923EA56ED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401560" y="358959"/>
            <a:ext cx="13106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224" userDrawn="1">
          <p15:clr>
            <a:srgbClr val="F26B43"/>
          </p15:clr>
        </p15:guide>
        <p15:guide id="6" orient="horz" pos="3010" userDrawn="1">
          <p15:clr>
            <a:srgbClr val="F26B43"/>
          </p15:clr>
        </p15:guide>
        <p15:guide id="7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D436F9-1BD7-41C5-8FCC-14C553AE4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1296" y="1456090"/>
            <a:ext cx="7371563" cy="733868"/>
          </a:xfrm>
        </p:spPr>
        <p:txBody>
          <a:bodyPr/>
          <a:lstStyle/>
          <a:p>
            <a:r>
              <a:rPr lang="sv-SE" dirty="0"/>
              <a:t>      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6CAA570-6240-485B-AC97-FD6C39228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322" y="1937174"/>
            <a:ext cx="3855214" cy="248623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CB89655-7037-4B74-8700-79B501F145FE}"/>
              </a:ext>
            </a:extLst>
          </p:cNvPr>
          <p:cNvSpPr txBox="1"/>
          <p:nvPr/>
        </p:nvSpPr>
        <p:spPr>
          <a:xfrm>
            <a:off x="915433" y="1448365"/>
            <a:ext cx="34937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Rådaskolan</a:t>
            </a:r>
          </a:p>
          <a:p>
            <a:endParaRPr lang="sv-SE" sz="2800" dirty="0"/>
          </a:p>
          <a:p>
            <a:r>
              <a:rPr lang="sv-SE" sz="2800" dirty="0"/>
              <a:t>Måluppfyllelse</a:t>
            </a:r>
          </a:p>
          <a:p>
            <a:r>
              <a:rPr lang="sv-SE" sz="2800" dirty="0"/>
              <a:t> </a:t>
            </a:r>
          </a:p>
          <a:p>
            <a:r>
              <a:rPr lang="sv-SE" sz="2800" dirty="0"/>
              <a:t>2022 - 2023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Samt lite framåtblickar 2023 - 2024</a:t>
            </a:r>
          </a:p>
        </p:txBody>
      </p:sp>
    </p:spTree>
    <p:extLst>
      <p:ext uri="{BB962C8B-B14F-4D97-AF65-F5344CB8AC3E}">
        <p14:creationId xmlns:p14="http://schemas.microsoft.com/office/powerpoint/2010/main" val="327478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52FAE31F-9230-56A1-D403-B4F5ABD580B7}"/>
              </a:ext>
            </a:extLst>
          </p:cNvPr>
          <p:cNvSpPr txBox="1"/>
          <p:nvPr/>
        </p:nvSpPr>
        <p:spPr>
          <a:xfrm>
            <a:off x="3116621" y="4608309"/>
            <a:ext cx="569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Resan: Ht 22 samma årgång 77% </a:t>
            </a:r>
            <a:r>
              <a:rPr lang="sv-SE" dirty="0" err="1"/>
              <a:t>gy</a:t>
            </a:r>
            <a:r>
              <a:rPr lang="sv-SE" dirty="0"/>
              <a:t> behörig = riktad insats.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8C0A9C0D-3D67-1722-6A4C-7B32BE35C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544748"/>
              </p:ext>
            </p:extLst>
          </p:nvPr>
        </p:nvGraphicFramePr>
        <p:xfrm>
          <a:off x="356996" y="1312863"/>
          <a:ext cx="8453876" cy="299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15590" imgH="4010156" progId="Excel.Sheet.12">
                  <p:embed/>
                </p:oleObj>
              </mc:Choice>
              <mc:Fallback>
                <p:oleObj name="Worksheet" r:id="rId2" imgW="9715590" imgH="40101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6996" y="1312863"/>
                        <a:ext cx="8453876" cy="2997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56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EA30EB-7874-4056-8C90-53DBDA0AD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4" y="555409"/>
            <a:ext cx="7371563" cy="733868"/>
          </a:xfrm>
        </p:spPr>
        <p:txBody>
          <a:bodyPr/>
          <a:lstStyle/>
          <a:p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 av måluppfyllelsen åk 9</a:t>
            </a:r>
            <a:endParaRPr lang="sv-SE" sz="24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0F8802-3F1F-4863-A978-07D2081658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3" y="1365059"/>
            <a:ext cx="7177591" cy="3223032"/>
          </a:xfrm>
        </p:spPr>
        <p:txBody>
          <a:bodyPr/>
          <a:lstStyle/>
          <a:p>
            <a:r>
              <a:rPr lang="sv-SE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Totalt 104 elever som gick i åk 9.</a:t>
            </a:r>
          </a:p>
          <a:p>
            <a:r>
              <a:rPr lang="sv-SE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Antalet elever med fullständiga betyg påverkas av anpassad studiegång.</a:t>
            </a:r>
          </a:p>
          <a:p>
            <a:r>
              <a:rPr lang="sv-SE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Gymnasiebehörighet 86,3 %. (En elev = 0,96%%,) </a:t>
            </a:r>
          </a:p>
          <a:p>
            <a:r>
              <a:rPr lang="sv-SE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Minskad omsättning av elever. </a:t>
            </a:r>
          </a:p>
          <a:p>
            <a:r>
              <a:rPr lang="sv-SE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Meritpoängen ökar i ordinarie klass från åk 7 till åk 9. </a:t>
            </a:r>
          </a:p>
          <a:p>
            <a:r>
              <a:rPr lang="sv-SE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Matematik, SVA och Engelska satsning har gett resultat</a:t>
            </a:r>
          </a:p>
          <a:p>
            <a:r>
              <a:rPr lang="sv-SE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Flickor har bättre betyg men skillnaderna minskar.</a:t>
            </a:r>
          </a:p>
          <a:p>
            <a:r>
              <a:rPr lang="sv-SE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Individuella planer ökar måluppfyllelsen</a:t>
            </a:r>
          </a:p>
          <a:p>
            <a:r>
              <a:rPr lang="sv-SE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Några elever som saknar många betyg – motiverings problematik/frånvaro. (pojkar)</a:t>
            </a:r>
          </a:p>
          <a:p>
            <a:r>
              <a:rPr lang="sv-SE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Stipendier 300 klubben 10 st.</a:t>
            </a: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35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C9378-5C05-4B0F-AF14-FE00D92598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400" dirty="0"/>
              <a:t>Genomförda åtgärder med Skolverket. </a:t>
            </a:r>
            <a:br>
              <a:rPr lang="sv-SE" sz="2400" dirty="0"/>
            </a:br>
            <a:r>
              <a:rPr lang="sv-SE" sz="1600" dirty="0"/>
              <a:t>Handledning och utbildnings insatser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20F050-BDA1-45E0-A7A3-E40B76CF0E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31208"/>
            <a:ext cx="6155794" cy="2886232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>
                <a:effectLst/>
                <a:latin typeface="+mn-lt"/>
                <a:ea typeface="Times New Roman" panose="02020603050405020304" pitchFamily="18" charset="0"/>
              </a:rPr>
              <a:t>Rektor och ledningsgrupp</a:t>
            </a:r>
          </a:p>
          <a:p>
            <a:r>
              <a:rPr lang="sv-SE" sz="1600" dirty="0">
                <a:effectLst/>
                <a:latin typeface="+mn-lt"/>
                <a:ea typeface="Times New Roman" panose="02020603050405020304" pitchFamily="18" charset="0"/>
              </a:rPr>
              <a:t>Utvecklat en skola med en drifts- och utvecklingsorganisation kopplat till kollegialt lärande och systematiskt kvalitetsarbete.</a:t>
            </a:r>
          </a:p>
          <a:p>
            <a:pPr marL="0" indent="0">
              <a:buNone/>
            </a:pPr>
            <a:r>
              <a:rPr lang="sv-SE" sz="1600" dirty="0">
                <a:effectLst/>
                <a:latin typeface="+mn-lt"/>
                <a:ea typeface="Times New Roman" panose="02020603050405020304" pitchFamily="18" charset="0"/>
              </a:rPr>
              <a:t>Process ledare</a:t>
            </a:r>
          </a:p>
          <a:p>
            <a:r>
              <a:rPr lang="sv-SE" sz="1600" dirty="0">
                <a:latin typeface="+mn-lt"/>
                <a:ea typeface="Times New Roman" panose="02020603050405020304" pitchFamily="18" charset="0"/>
              </a:rPr>
              <a:t>U</a:t>
            </a:r>
            <a:r>
              <a:rPr lang="sv-SE" sz="1600" dirty="0">
                <a:effectLst/>
                <a:latin typeface="+mn-lt"/>
                <a:ea typeface="Times New Roman" panose="02020603050405020304" pitchFamily="18" charset="0"/>
              </a:rPr>
              <a:t>tvecklat ett hållbart kollegialt lärande som en naturlig del av skolans organisation och förutsättning för skolans förbättringskapacitet.</a:t>
            </a:r>
          </a:p>
          <a:p>
            <a:pPr marL="0" indent="0">
              <a:buNone/>
            </a:pPr>
            <a:r>
              <a:rPr lang="sv-SE" sz="1600" dirty="0">
                <a:effectLst/>
                <a:latin typeface="+mn-lt"/>
                <a:ea typeface="Times New Roman" panose="02020603050405020304" pitchFamily="18" charset="0"/>
              </a:rPr>
              <a:t>Medarbetare</a:t>
            </a:r>
          </a:p>
          <a:p>
            <a:r>
              <a:rPr lang="sv-SE" sz="1600" dirty="0">
                <a:latin typeface="+mn-lt"/>
                <a:ea typeface="Times New Roman" panose="02020603050405020304" pitchFamily="18" charset="0"/>
              </a:rPr>
              <a:t>U</a:t>
            </a:r>
            <a:r>
              <a:rPr lang="sv-SE" sz="1600" dirty="0">
                <a:effectLst/>
                <a:latin typeface="+mn-lt"/>
                <a:ea typeface="Times New Roman" panose="02020603050405020304" pitchFamily="18" charset="0"/>
              </a:rPr>
              <a:t>tvecklat ett hållbart kollegialt lärande som kan bidra till att utveckla undervisningskvalitén inom skolan.</a:t>
            </a:r>
            <a:br>
              <a:rPr lang="sv-SE" sz="1600" dirty="0">
                <a:effectLst/>
                <a:latin typeface="+mn-lt"/>
                <a:ea typeface="Times New Roman" panose="02020603050405020304" pitchFamily="18" charset="0"/>
              </a:rPr>
            </a:br>
            <a:endParaRPr lang="sv-S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77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EF9A78-D320-49A6-85DE-C7F88503F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2" y="762874"/>
            <a:ext cx="7371563" cy="733868"/>
          </a:xfrm>
        </p:spPr>
        <p:txBody>
          <a:bodyPr/>
          <a:lstStyle/>
          <a:p>
            <a:r>
              <a:rPr lang="sv-SE" sz="2400" dirty="0"/>
              <a:t>Åtgärder forts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3D6B243-1F31-4700-BB93-3CD4B805B422}"/>
              </a:ext>
            </a:extLst>
          </p:cNvPr>
          <p:cNvSpPr txBox="1"/>
          <p:nvPr/>
        </p:nvSpPr>
        <p:spPr>
          <a:xfrm>
            <a:off x="175236" y="4680770"/>
            <a:ext cx="449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Vaksamhet då många saknar betyg från åk 6!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D0955B9-7496-4CDE-9E15-D10D2366F403}"/>
              </a:ext>
            </a:extLst>
          </p:cNvPr>
          <p:cNvSpPr txBox="1"/>
          <p:nvPr/>
        </p:nvSpPr>
        <p:spPr>
          <a:xfrm>
            <a:off x="3203838" y="1103553"/>
            <a:ext cx="564321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Framtagande av en ny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Utvecklande organisation – kvalitets säkring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Positiva krav och förväntningar på 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Ledarskapet. Tydlig målsättning och återkoppling i sitt lärarande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Fortsatt satsning på studiestöd o lovskola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Utökad satsning på språkvalet </a:t>
            </a:r>
            <a:r>
              <a:rPr lang="sv-SE" sz="1600" dirty="0" err="1"/>
              <a:t>sva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Fortsatt satsning i </a:t>
            </a:r>
            <a:r>
              <a:rPr lang="sv-SE" sz="1600" dirty="0" err="1"/>
              <a:t>ma</a:t>
            </a:r>
            <a:r>
              <a:rPr lang="sv-SE" sz="1600" dirty="0"/>
              <a:t> och eng.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Uppföljning av närvaro och måluppfyllelse över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Anställt två socialpedagoger – motivering och frånvaroarbete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Flexibla stödinsatser - Utveckla individuella 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Pedagogiska konferenser: ledarskapet, kollegialt lärande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Genomfört flera kompetenshöjande insatser. (bl. om ledarskapet)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444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05D61A-C8D4-4E19-B4A1-A60F09EAF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120" y="745062"/>
            <a:ext cx="7371563" cy="733868"/>
          </a:xfrm>
        </p:spPr>
        <p:txBody>
          <a:bodyPr/>
          <a:lstStyle/>
          <a:p>
            <a:r>
              <a:rPr lang="sv-SE" sz="2400" dirty="0"/>
              <a:t>Mål 2022 - 2023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90961A7-1CFA-4396-910F-843A3A267077}"/>
              </a:ext>
            </a:extLst>
          </p:cNvPr>
          <p:cNvSpPr txBox="1"/>
          <p:nvPr/>
        </p:nvSpPr>
        <p:spPr>
          <a:xfrm>
            <a:off x="1450724" y="1963808"/>
            <a:ext cx="394056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ea typeface="Times New Roman" panose="02020603050405020304" pitchFamily="18" charset="0"/>
              </a:rPr>
              <a:t>A</a:t>
            </a:r>
            <a:r>
              <a:rPr lang="sv-SE" sz="1600" dirty="0">
                <a:effectLst/>
                <a:ea typeface="Times New Roman" panose="02020603050405020304" pitchFamily="18" charset="0"/>
              </a:rPr>
              <a:t>lla barn och elever ska ges bättre </a:t>
            </a:r>
          </a:p>
          <a:p>
            <a:r>
              <a:rPr lang="sv-SE" sz="1600" dirty="0">
                <a:ea typeface="Times New Roman" panose="02020603050405020304" pitchFamily="18" charset="0"/>
              </a:rPr>
              <a:t>    </a:t>
            </a:r>
            <a:r>
              <a:rPr lang="sv-SE" sz="1600" dirty="0">
                <a:effectLst/>
                <a:ea typeface="Times New Roman" panose="02020603050405020304" pitchFamily="18" charset="0"/>
              </a:rPr>
              <a:t>förutsättningar att utvecklas mot en högre </a:t>
            </a:r>
          </a:p>
          <a:p>
            <a:r>
              <a:rPr lang="sv-SE" sz="1600" dirty="0">
                <a:effectLst/>
                <a:ea typeface="Times New Roman" panose="02020603050405020304" pitchFamily="18" charset="0"/>
              </a:rPr>
              <a:t>    måluppfyllelse och att likvärdigheten ska </a:t>
            </a:r>
          </a:p>
          <a:p>
            <a:r>
              <a:rPr lang="sv-SE" sz="1600" dirty="0">
                <a:effectLst/>
                <a:ea typeface="Times New Roman" panose="02020603050405020304" pitchFamily="18" charset="0"/>
              </a:rPr>
              <a:t>    öka mellan flickor och pojkar.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Högre gymnasiebehörighet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Högre måluppfyllelse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Trygghet och studiero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49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7B9AF0-E096-C3F5-3778-488EE2740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2023 - 2024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E2332B-9D9A-C23E-5DCD-A48BD1542F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latin typeface="+mn-lt"/>
              </a:rPr>
              <a:t>Hålla i våra fokusområden: </a:t>
            </a:r>
          </a:p>
          <a:p>
            <a:pPr marL="0" indent="0">
              <a:buNone/>
            </a:pPr>
            <a:r>
              <a:rPr lang="sv-SE" dirty="0">
                <a:latin typeface="+mn-lt"/>
              </a:rPr>
              <a:t>	</a:t>
            </a:r>
            <a:r>
              <a:rPr lang="sv-SE" sz="1400" dirty="0">
                <a:latin typeface="+mn-lt"/>
              </a:rPr>
              <a:t>Måluppfyllelse. Ledaskapet, Trygghet och  studiero</a:t>
            </a:r>
          </a:p>
          <a:p>
            <a:r>
              <a:rPr lang="sv-SE" dirty="0">
                <a:latin typeface="+mn-lt"/>
              </a:rPr>
              <a:t>Ny organisation sjösätts.</a:t>
            </a:r>
          </a:p>
          <a:p>
            <a:r>
              <a:rPr lang="sv-SE" sz="1800" dirty="0"/>
              <a:t>Individuella ”studieplaner” – mot gymnasiebehörighet</a:t>
            </a:r>
            <a:endParaRPr lang="sv-SE" dirty="0">
              <a:latin typeface="+mn-lt"/>
            </a:endParaRPr>
          </a:p>
          <a:p>
            <a:r>
              <a:rPr lang="sv-SE" dirty="0">
                <a:latin typeface="+mn-lt"/>
              </a:rPr>
              <a:t>Samverkan med Kils kommun</a:t>
            </a:r>
          </a:p>
          <a:p>
            <a:r>
              <a:rPr lang="sv-SE" dirty="0">
                <a:latin typeface="+mn-lt"/>
              </a:rPr>
              <a:t>Avsluta skolverkets projekt bästa skola</a:t>
            </a:r>
          </a:p>
        </p:txBody>
      </p:sp>
    </p:spTree>
    <p:extLst>
      <p:ext uri="{BB962C8B-B14F-4D97-AF65-F5344CB8AC3E}">
        <p14:creationId xmlns:p14="http://schemas.microsoft.com/office/powerpoint/2010/main" val="300052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E567A5-57F1-45AF-A7DB-D7EC4F68B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3337" y="1403250"/>
            <a:ext cx="1614166" cy="733868"/>
          </a:xfrm>
        </p:spPr>
        <p:txBody>
          <a:bodyPr/>
          <a:lstStyle/>
          <a:p>
            <a:r>
              <a:rPr lang="sv-SE" sz="2400" dirty="0">
                <a:latin typeface="+mn-lt"/>
              </a:rPr>
              <a:t>Frågor?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BFAB8B-AF58-497C-85DB-8940F7757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2523" y="3128488"/>
            <a:ext cx="6155794" cy="1389325"/>
          </a:xfrm>
        </p:spPr>
        <p:txBody>
          <a:bodyPr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sv-SE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 har engagerade och intresserade lärare.</a:t>
            </a:r>
          </a:p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sv-SE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Bra förutsättningar med lokaler, utrustning och material.</a:t>
            </a:r>
          </a:p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sv-SE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samt HÄRLIGA UNGDOMAR!</a:t>
            </a:r>
          </a:p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sv-SE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Men utmaningar saknas inte.</a:t>
            </a:r>
          </a:p>
        </p:txBody>
      </p:sp>
    </p:spTree>
    <p:extLst>
      <p:ext uri="{BB962C8B-B14F-4D97-AF65-F5344CB8AC3E}">
        <p14:creationId xmlns:p14="http://schemas.microsoft.com/office/powerpoint/2010/main" val="2553784996"/>
      </p:ext>
    </p:extLst>
  </p:cSld>
  <p:clrMapOvr>
    <a:masterClrMapping/>
  </p:clrMapOvr>
</p:sld>
</file>

<file path=ppt/theme/theme1.xml><?xml version="1.0" encoding="utf-8"?>
<a:theme xmlns:a="http://schemas.openxmlformats.org/drawingml/2006/main" name="Mellerud - Innehållssidor">
  <a:themeElements>
    <a:clrScheme name="Melleruds Kommu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B8CCEA"/>
      </a:accent2>
      <a:accent3>
        <a:srgbClr val="003B5C"/>
      </a:accent3>
      <a:accent4>
        <a:srgbClr val="BE83A3"/>
      </a:accent4>
      <a:accent5>
        <a:srgbClr val="279989"/>
      </a:accent5>
      <a:accent6>
        <a:srgbClr val="75787B"/>
      </a:accent6>
      <a:hlink>
        <a:srgbClr val="F9413A"/>
      </a:hlink>
      <a:folHlink>
        <a:srgbClr val="FFC72C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lerud_mall_1901" id="{468F1AB9-4C72-954B-A6ED-EA116CE2BA50}" vid="{4957BD17-FB95-A540-8127-C9C0B7382D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Mellerud</Template>
  <TotalTime>938</TotalTime>
  <Words>379</Words>
  <Application>Microsoft Office PowerPoint</Application>
  <PresentationFormat>Bildspel på skärmen (16:9)</PresentationFormat>
  <Paragraphs>62</Paragraphs>
  <Slides>8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Verdana</vt:lpstr>
      <vt:lpstr>Mellerud - Innehållssidor</vt:lpstr>
      <vt:lpstr>Microsoft Excel-kalkylblad</vt:lpstr>
      <vt:lpstr>       </vt:lpstr>
      <vt:lpstr>PowerPoint-presentation</vt:lpstr>
      <vt:lpstr>Analys av måluppfyllelsen åk 9</vt:lpstr>
      <vt:lpstr>Genomförda åtgärder med Skolverket.  Handledning och utbildnings insatser</vt:lpstr>
      <vt:lpstr>Åtgärder forts </vt:lpstr>
      <vt:lpstr>Mål 2022 - 2023</vt:lpstr>
      <vt:lpstr>2023 - 2024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Pettersson</dc:creator>
  <cp:lastModifiedBy>Robert Olsson</cp:lastModifiedBy>
  <cp:revision>45</cp:revision>
  <dcterms:created xsi:type="dcterms:W3CDTF">2019-10-23T10:55:16Z</dcterms:created>
  <dcterms:modified xsi:type="dcterms:W3CDTF">2023-08-16T08:35:12Z</dcterms:modified>
</cp:coreProperties>
</file>