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3"/>
  </p:notesMasterIdLst>
  <p:sldIdLst>
    <p:sldId id="257" r:id="rId2"/>
    <p:sldId id="266" r:id="rId3"/>
    <p:sldId id="284" r:id="rId4"/>
    <p:sldId id="259" r:id="rId5"/>
    <p:sldId id="260" r:id="rId6"/>
    <p:sldId id="261" r:id="rId7"/>
    <p:sldId id="262" r:id="rId8"/>
    <p:sldId id="264" r:id="rId9"/>
    <p:sldId id="263" r:id="rId10"/>
    <p:sldId id="265" r:id="rId11"/>
    <p:sldId id="285" r:id="rId12"/>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0"/>
  </p:normalViewPr>
  <p:slideViewPr>
    <p:cSldViewPr snapToGrid="0" snapToObjects="1">
      <p:cViewPr varScale="1">
        <p:scale>
          <a:sx n="147" d="100"/>
          <a:sy n="147" d="100"/>
        </p:scale>
        <p:origin x="60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DB680-8C92-D148-80E5-DDFD5023E469}" type="datetimeFigureOut">
              <a:rPr lang="sv-SE" smtClean="0"/>
              <a:t>2022-03-09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53BCB-DF69-7640-B488-83211524CE38}" type="slidenum">
              <a:rPr lang="sv-SE" smtClean="0"/>
              <a:t>‹#›</a:t>
            </a:fld>
            <a:endParaRPr lang="sv-SE"/>
          </a:p>
        </p:txBody>
      </p:sp>
    </p:spTree>
    <p:extLst>
      <p:ext uri="{BB962C8B-B14F-4D97-AF65-F5344CB8AC3E}">
        <p14:creationId xmlns:p14="http://schemas.microsoft.com/office/powerpoint/2010/main" val="242325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ssida med bild">
    <p:spTree>
      <p:nvGrpSpPr>
        <p:cNvPr id="1" name=""/>
        <p:cNvGrpSpPr/>
        <p:nvPr/>
      </p:nvGrpSpPr>
      <p:grpSpPr>
        <a:xfrm>
          <a:off x="0" y="0"/>
          <a:ext cx="0" cy="0"/>
          <a:chOff x="0" y="0"/>
          <a:chExt cx="0" cy="0"/>
        </a:xfrm>
      </p:grpSpPr>
      <p:sp>
        <p:nvSpPr>
          <p:cNvPr id="2" name="Title 1"/>
          <p:cNvSpPr>
            <a:spLocks noGrp="1"/>
          </p:cNvSpPr>
          <p:nvPr>
            <p:ph type="ctrTitle"/>
          </p:nvPr>
        </p:nvSpPr>
        <p:spPr>
          <a:xfrm>
            <a:off x="539755" y="1111996"/>
            <a:ext cx="7371563" cy="733868"/>
          </a:xfrm>
          <a:prstGeom prst="rect">
            <a:avLst/>
          </a:prstGeom>
        </p:spPr>
        <p:txBody>
          <a:bodyPr anchor="b"/>
          <a:lstStyle>
            <a:lvl1pPr algn="l">
              <a:defRPr sz="3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Klicka här för att ändra mall för rubrikformat</a:t>
            </a:r>
            <a:endParaRPr lang="en-US" dirty="0"/>
          </a:p>
        </p:txBody>
      </p:sp>
      <p:sp>
        <p:nvSpPr>
          <p:cNvPr id="10" name="Platshållare för text 9">
            <a:extLst>
              <a:ext uri="{FF2B5EF4-FFF2-40B4-BE49-F238E27FC236}">
                <a16:creationId xmlns:a16="http://schemas.microsoft.com/office/drawing/2014/main" id="{E4C4C6BB-CEA7-E249-84A6-44AE90F13D74}"/>
              </a:ext>
            </a:extLst>
          </p:cNvPr>
          <p:cNvSpPr>
            <a:spLocks noGrp="1"/>
          </p:cNvSpPr>
          <p:nvPr>
            <p:ph type="body" sz="quarter" idx="10"/>
          </p:nvPr>
        </p:nvSpPr>
        <p:spPr>
          <a:xfrm>
            <a:off x="5555191" y="2031207"/>
            <a:ext cx="2977621" cy="2781300"/>
          </a:xfrm>
          <a:prstGeom prst="rect">
            <a:avLst/>
          </a:prstGeom>
        </p:spPr>
        <p:txBody>
          <a:bodyPr/>
          <a:lstStyle>
            <a:lvl1pPr marL="285737" indent="-285737">
              <a:buClr>
                <a:schemeClr val="accent1"/>
              </a:buClr>
              <a:buFont typeface="Arial" panose="020B0604020202020204" pitchFamily="34" charset="0"/>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Redigera format för bakgrundstext
Nivå två
Nivå tre
Nivå fyra
Nivå fem</a:t>
            </a:r>
          </a:p>
        </p:txBody>
      </p:sp>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
        <p:nvSpPr>
          <p:cNvPr id="4" name="Platshållare för bild 3">
            <a:extLst>
              <a:ext uri="{FF2B5EF4-FFF2-40B4-BE49-F238E27FC236}">
                <a16:creationId xmlns:a16="http://schemas.microsoft.com/office/drawing/2014/main" id="{5108CE3C-584F-6741-B1B8-4828C8375FD3}"/>
              </a:ext>
            </a:extLst>
          </p:cNvPr>
          <p:cNvSpPr>
            <a:spLocks noGrp="1"/>
          </p:cNvSpPr>
          <p:nvPr>
            <p:ph type="pic" sz="quarter" idx="11"/>
          </p:nvPr>
        </p:nvSpPr>
        <p:spPr>
          <a:xfrm>
            <a:off x="539750" y="2031207"/>
            <a:ext cx="4818062" cy="2781300"/>
          </a:xfrm>
          <a:prstGeom prst="rect">
            <a:avLst/>
          </a:prstGeom>
        </p:spPr>
        <p:txBody>
          <a:bodyPr/>
          <a:lstStyle/>
          <a:p>
            <a:endParaRPr lang="sv-SE"/>
          </a:p>
        </p:txBody>
      </p:sp>
    </p:spTree>
    <p:extLst>
      <p:ext uri="{BB962C8B-B14F-4D97-AF65-F5344CB8AC3E}">
        <p14:creationId xmlns:p14="http://schemas.microsoft.com/office/powerpoint/2010/main" val="3815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sida text">
    <p:spTree>
      <p:nvGrpSpPr>
        <p:cNvPr id="1" name=""/>
        <p:cNvGrpSpPr/>
        <p:nvPr/>
      </p:nvGrpSpPr>
      <p:grpSpPr>
        <a:xfrm>
          <a:off x="0" y="0"/>
          <a:ext cx="0" cy="0"/>
          <a:chOff x="0" y="0"/>
          <a:chExt cx="0" cy="0"/>
        </a:xfrm>
      </p:grpSpPr>
      <p:sp>
        <p:nvSpPr>
          <p:cNvPr id="2" name="Title 1"/>
          <p:cNvSpPr>
            <a:spLocks noGrp="1"/>
          </p:cNvSpPr>
          <p:nvPr>
            <p:ph type="ctrTitle"/>
          </p:nvPr>
        </p:nvSpPr>
        <p:spPr>
          <a:xfrm>
            <a:off x="539754" y="1111996"/>
            <a:ext cx="7371563" cy="733868"/>
          </a:xfrm>
          <a:prstGeom prst="rect">
            <a:avLst/>
          </a:prstGeom>
        </p:spPr>
        <p:txBody>
          <a:bodyPr anchor="b"/>
          <a:lstStyle>
            <a:lvl1pPr algn="l">
              <a:defRPr sz="3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Klicka här för att ändra mall för rubrikformat</a:t>
            </a:r>
            <a:endParaRPr lang="en-US" dirty="0"/>
          </a:p>
        </p:txBody>
      </p:sp>
      <p:sp>
        <p:nvSpPr>
          <p:cNvPr id="10" name="Platshållare för text 9">
            <a:extLst>
              <a:ext uri="{FF2B5EF4-FFF2-40B4-BE49-F238E27FC236}">
                <a16:creationId xmlns:a16="http://schemas.microsoft.com/office/drawing/2014/main" id="{E4C4C6BB-CEA7-E249-84A6-44AE90F13D74}"/>
              </a:ext>
            </a:extLst>
          </p:cNvPr>
          <p:cNvSpPr>
            <a:spLocks noGrp="1"/>
          </p:cNvSpPr>
          <p:nvPr>
            <p:ph type="body" sz="quarter" idx="10"/>
          </p:nvPr>
        </p:nvSpPr>
        <p:spPr>
          <a:xfrm>
            <a:off x="539750" y="2031208"/>
            <a:ext cx="6155794" cy="2788841"/>
          </a:xfrm>
          <a:prstGeom prst="rect">
            <a:avLst/>
          </a:prstGeom>
        </p:spPr>
        <p:txBody>
          <a:bodyPr/>
          <a:lstStyle>
            <a:lvl1pPr marL="285737" indent="-285737">
              <a:buClr>
                <a:schemeClr val="accent1"/>
              </a:buClr>
              <a:buFont typeface="Arial" panose="020B0604020202020204" pitchFamily="34" charset="0"/>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Redigera format för bakgrundstext
Nivå två
Nivå tre
Nivå fyra
Nivå fem</a:t>
            </a:r>
          </a:p>
        </p:txBody>
      </p:sp>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Tree>
    <p:extLst>
      <p:ext uri="{BB962C8B-B14F-4D97-AF65-F5344CB8AC3E}">
        <p14:creationId xmlns:p14="http://schemas.microsoft.com/office/powerpoint/2010/main" val="2415046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A3DA368-0649-364A-A54A-AF2ACB6AB087}"/>
              </a:ext>
            </a:extLst>
          </p:cNvPr>
          <p:cNvSpPr/>
          <p:nvPr userDrawn="1"/>
        </p:nvSpPr>
        <p:spPr>
          <a:xfrm>
            <a:off x="0" y="0"/>
            <a:ext cx="9144000" cy="901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2" name="Bildobjekt 11">
            <a:extLst>
              <a:ext uri="{FF2B5EF4-FFF2-40B4-BE49-F238E27FC236}">
                <a16:creationId xmlns:a16="http://schemas.microsoft.com/office/drawing/2014/main" id="{82A8A6C1-D133-6640-8842-BC4348ECFAFF}"/>
              </a:ext>
            </a:extLst>
          </p:cNvPr>
          <p:cNvPicPr>
            <a:picLocks noChangeAspect="1"/>
          </p:cNvPicPr>
          <p:nvPr userDrawn="1"/>
        </p:nvPicPr>
        <p:blipFill>
          <a:blip r:embed="rId4"/>
          <a:stretch>
            <a:fillRect/>
          </a:stretch>
        </p:blipFill>
        <p:spPr>
          <a:xfrm>
            <a:off x="539750" y="274885"/>
            <a:ext cx="1558544" cy="485648"/>
          </a:xfrm>
          <a:prstGeom prst="rect">
            <a:avLst/>
          </a:prstGeom>
        </p:spPr>
      </p:pic>
      <p:pic>
        <p:nvPicPr>
          <p:cNvPr id="4" name="Bildobjekt 3">
            <a:extLst>
              <a:ext uri="{FF2B5EF4-FFF2-40B4-BE49-F238E27FC236}">
                <a16:creationId xmlns:a16="http://schemas.microsoft.com/office/drawing/2014/main" id="{4AA88D02-32E2-6D48-AD49-C923EA56ED7D}"/>
              </a:ext>
            </a:extLst>
          </p:cNvPr>
          <p:cNvPicPr>
            <a:picLocks noChangeAspect="1"/>
          </p:cNvPicPr>
          <p:nvPr userDrawn="1"/>
        </p:nvPicPr>
        <p:blipFill>
          <a:blip r:embed="rId5">
            <a:alphaModFix amt="50000"/>
          </a:blip>
          <a:stretch>
            <a:fillRect/>
          </a:stretch>
        </p:blipFill>
        <p:spPr>
          <a:xfrm>
            <a:off x="7401560" y="358959"/>
            <a:ext cx="1310640" cy="292608"/>
          </a:xfrm>
          <a:prstGeom prst="rect">
            <a:avLst/>
          </a:prstGeom>
        </p:spPr>
      </p:pic>
    </p:spTree>
    <p:extLst>
      <p:ext uri="{BB962C8B-B14F-4D97-AF65-F5344CB8AC3E}">
        <p14:creationId xmlns:p14="http://schemas.microsoft.com/office/powerpoint/2010/main" val="3887163806"/>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pos="340" userDrawn="1">
          <p15:clr>
            <a:srgbClr val="F26B43"/>
          </p15:clr>
        </p15:guide>
        <p15:guide id="5" orient="horz" pos="224" userDrawn="1">
          <p15:clr>
            <a:srgbClr val="F26B43"/>
          </p15:clr>
        </p15:guide>
        <p15:guide id="6" orient="horz" pos="3010" userDrawn="1">
          <p15:clr>
            <a:srgbClr val="F26B43"/>
          </p15:clr>
        </p15:guide>
        <p15:guide id="7" pos="5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79909DB4-AE38-2D40-9135-3F6B2C2A06A2}"/>
              </a:ext>
            </a:extLst>
          </p:cNvPr>
          <p:cNvSpPr>
            <a:spLocks noGrp="1"/>
          </p:cNvSpPr>
          <p:nvPr>
            <p:ph type="ctrTitle"/>
          </p:nvPr>
        </p:nvSpPr>
        <p:spPr>
          <a:xfrm>
            <a:off x="747598" y="864870"/>
            <a:ext cx="8198878" cy="733868"/>
          </a:xfrm>
        </p:spPr>
        <p:txBody>
          <a:bodyPr/>
          <a:lstStyle/>
          <a:p>
            <a:r>
              <a:rPr lang="sv-SE" sz="1800" dirty="0"/>
              <a:t>Redovisning av det systematiska arbetsmiljöarbetet KUN 2022</a:t>
            </a:r>
          </a:p>
        </p:txBody>
      </p:sp>
      <p:sp>
        <p:nvSpPr>
          <p:cNvPr id="13" name="Platshållare för text 12">
            <a:extLst>
              <a:ext uri="{FF2B5EF4-FFF2-40B4-BE49-F238E27FC236}">
                <a16:creationId xmlns:a16="http://schemas.microsoft.com/office/drawing/2014/main" id="{ACE0BE34-518B-7946-9F9D-E80A039A45F8}"/>
              </a:ext>
            </a:extLst>
          </p:cNvPr>
          <p:cNvSpPr>
            <a:spLocks noGrp="1"/>
          </p:cNvSpPr>
          <p:nvPr>
            <p:ph type="body" sz="quarter" idx="10"/>
          </p:nvPr>
        </p:nvSpPr>
        <p:spPr>
          <a:xfrm>
            <a:off x="5309818" y="2462141"/>
            <a:ext cx="3114335" cy="1820946"/>
          </a:xfrm>
        </p:spPr>
        <p:txBody>
          <a:bodyPr/>
          <a:lstStyle/>
          <a:p>
            <a:pPr marL="0" indent="0">
              <a:buNone/>
            </a:pPr>
            <a:r>
              <a:rPr lang="sv-SE" sz="1400" dirty="0"/>
              <a:t>Chefer och medarbetare inom kultur- och utbildningsförvaltningens verksamheter ska samverka för att åstadkomma en god arbetsmiljö</a:t>
            </a:r>
          </a:p>
          <a:p>
            <a:pPr marL="0" indent="0">
              <a:buNone/>
            </a:pPr>
            <a:r>
              <a:rPr lang="sv-SE" sz="1000" dirty="0"/>
              <a:t>(KUN nämndsmål  -2022)</a:t>
            </a:r>
          </a:p>
        </p:txBody>
      </p:sp>
      <p:pic>
        <p:nvPicPr>
          <p:cNvPr id="9" name="Platshållare för bild 8">
            <a:extLst>
              <a:ext uri="{FF2B5EF4-FFF2-40B4-BE49-F238E27FC236}">
                <a16:creationId xmlns:a16="http://schemas.microsoft.com/office/drawing/2014/main" id="{397213B3-B64D-4D00-BB8F-C71F4A22715A}"/>
              </a:ext>
            </a:extLst>
          </p:cNvPr>
          <p:cNvPicPr>
            <a:picLocks noGrp="1" noChangeAspect="1"/>
          </p:cNvPicPr>
          <p:nvPr>
            <p:ph type="pic" sz="quarter" idx="11"/>
          </p:nvPr>
        </p:nvPicPr>
        <p:blipFill rotWithShape="1">
          <a:blip r:embed="rId2"/>
          <a:srcRect l="1021" r="1021"/>
          <a:stretch/>
        </p:blipFill>
        <p:spPr>
          <a:xfrm>
            <a:off x="1311096" y="2058185"/>
            <a:ext cx="3474914" cy="2005948"/>
          </a:xfrm>
        </p:spPr>
      </p:pic>
    </p:spTree>
    <p:extLst>
      <p:ext uri="{BB962C8B-B14F-4D97-AF65-F5344CB8AC3E}">
        <p14:creationId xmlns:p14="http://schemas.microsoft.com/office/powerpoint/2010/main" val="3078004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C9807D-158A-4FF7-9659-903B6D94A84F}"/>
              </a:ext>
            </a:extLst>
          </p:cNvPr>
          <p:cNvSpPr>
            <a:spLocks noGrp="1"/>
          </p:cNvSpPr>
          <p:nvPr>
            <p:ph type="ctrTitle"/>
          </p:nvPr>
        </p:nvSpPr>
        <p:spPr>
          <a:xfrm>
            <a:off x="669456" y="541306"/>
            <a:ext cx="7371563" cy="733868"/>
          </a:xfrm>
        </p:spPr>
        <p:txBody>
          <a:bodyPr/>
          <a:lstStyle/>
          <a:p>
            <a:r>
              <a:rPr lang="sv-SE" sz="1800" dirty="0"/>
              <a:t>Introduktion</a:t>
            </a:r>
          </a:p>
        </p:txBody>
      </p:sp>
      <p:sp>
        <p:nvSpPr>
          <p:cNvPr id="3" name="Platshållare för text 2">
            <a:extLst>
              <a:ext uri="{FF2B5EF4-FFF2-40B4-BE49-F238E27FC236}">
                <a16:creationId xmlns:a16="http://schemas.microsoft.com/office/drawing/2014/main" id="{21EE82D4-F845-45A8-AD93-76D116E5CDA5}"/>
              </a:ext>
            </a:extLst>
          </p:cNvPr>
          <p:cNvSpPr>
            <a:spLocks noGrp="1"/>
          </p:cNvSpPr>
          <p:nvPr>
            <p:ph type="body" sz="quarter" idx="10"/>
          </p:nvPr>
        </p:nvSpPr>
        <p:spPr>
          <a:xfrm>
            <a:off x="539750" y="1363573"/>
            <a:ext cx="6155794" cy="3558954"/>
          </a:xfrm>
        </p:spPr>
        <p:txBody>
          <a:bodyPr/>
          <a:lstStyle/>
          <a:p>
            <a:r>
              <a:rPr lang="sv-SE" sz="1200" dirty="0"/>
              <a:t>En god introduktion är en bra investering, ett sätt att ta hand om vår viktigaste resurs - medarbetarna. </a:t>
            </a:r>
          </a:p>
          <a:p>
            <a:r>
              <a:rPr lang="sv-SE" sz="1200" dirty="0"/>
              <a:t>Den första tiden har stor betydelse för hur en medarbetare kommer att fungera i sitt fortsatta arbete och stanna kvar i anställning. En bra introduktion är viktig för att Melleruds kommun ska vara en god och attraktiv arbetsgivare. En checklista/mall kvalitetssäkrar introduktionen.</a:t>
            </a:r>
          </a:p>
          <a:p>
            <a:r>
              <a:rPr lang="sv-SE" sz="1200" dirty="0"/>
              <a:t>Kultur och utbildningsförvaltningen har genomfört en enkät för nyanställda medarbetare. Syftet var att kartlägga varför man valde att söka tjänsten, hur man fick reda på att tjänsten fanns att söka och hur nöjd man var med sin introduktion.</a:t>
            </a:r>
          </a:p>
          <a:p>
            <a:r>
              <a:rPr lang="sv-SE" sz="1200" dirty="0"/>
              <a:t>Resultatet av enkäten visade till stor del att personalen rekryterats direkt från utbildning och i lägre grad från kommunens egna verksamheter. </a:t>
            </a:r>
          </a:p>
          <a:p>
            <a:r>
              <a:rPr lang="sv-SE" sz="1200" dirty="0"/>
              <a:t>En majoritet som svarat har lockats att söka tjänsten för att de förväntade sig stimulerande arbetsuppgifter. I stort sett har alla svarat att bilden av de förväntade arbetsuppgifterna står sig en tid efter att de börjat sin anställning. </a:t>
            </a:r>
          </a:p>
          <a:p>
            <a:r>
              <a:rPr lang="sv-SE" sz="1200" dirty="0"/>
              <a:t>Den samlade bilden av introduktionen är positiv. Likaså går det att utläsa att många är nöjda med arbetsmiljön på arbetsplatsen. Tydligast positivt utslag ger undersökningen om man är nöjd med valet att arbeta på sin nuvarande tjänst och om man är nöjd med ledarskapet. </a:t>
            </a:r>
          </a:p>
          <a:p>
            <a:endParaRPr lang="sv-SE" sz="1200" dirty="0"/>
          </a:p>
        </p:txBody>
      </p:sp>
      <p:pic>
        <p:nvPicPr>
          <p:cNvPr id="5" name="Bildobjekt 4">
            <a:extLst>
              <a:ext uri="{FF2B5EF4-FFF2-40B4-BE49-F238E27FC236}">
                <a16:creationId xmlns:a16="http://schemas.microsoft.com/office/drawing/2014/main" id="{70BDCBC9-8880-49A6-BCD7-77806EB6AC50}"/>
              </a:ext>
            </a:extLst>
          </p:cNvPr>
          <p:cNvPicPr>
            <a:picLocks noChangeAspect="1"/>
          </p:cNvPicPr>
          <p:nvPr/>
        </p:nvPicPr>
        <p:blipFill>
          <a:blip r:embed="rId2"/>
          <a:stretch>
            <a:fillRect/>
          </a:stretch>
        </p:blipFill>
        <p:spPr>
          <a:xfrm>
            <a:off x="6548998" y="2464340"/>
            <a:ext cx="2484082" cy="1820692"/>
          </a:xfrm>
          <a:prstGeom prst="rect">
            <a:avLst/>
          </a:prstGeom>
        </p:spPr>
      </p:pic>
    </p:spTree>
    <p:extLst>
      <p:ext uri="{BB962C8B-B14F-4D97-AF65-F5344CB8AC3E}">
        <p14:creationId xmlns:p14="http://schemas.microsoft.com/office/powerpoint/2010/main" val="419209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2F397365-A03B-47B4-82DC-D6D3962E6E96}"/>
              </a:ext>
            </a:extLst>
          </p:cNvPr>
          <p:cNvSpPr txBox="1">
            <a:spLocks/>
          </p:cNvSpPr>
          <p:nvPr/>
        </p:nvSpPr>
        <p:spPr>
          <a:xfrm>
            <a:off x="391944" y="293071"/>
            <a:ext cx="7942357" cy="1066800"/>
          </a:xfrm>
          <a:prstGeom prst="rect">
            <a:avLst/>
          </a:prstGeom>
        </p:spPr>
        <p:txBody>
          <a:bodyPr anchor="b">
            <a:normAutofit/>
          </a:bodyPr>
          <a:lstStyle>
            <a:lvl1pPr algn="l" defTabSz="914354"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354" rtl="0" eaLnBrk="1" fontAlgn="auto" latinLnBrk="0" hangingPunct="1">
              <a:lnSpc>
                <a:spcPct val="90000"/>
              </a:lnSpc>
              <a:spcBef>
                <a:spcPct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v-SE" sz="20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Den goda arbetsplatsen = friska arbetsplatser</a:t>
            </a:r>
          </a:p>
        </p:txBody>
      </p:sp>
      <p:sp>
        <p:nvSpPr>
          <p:cNvPr id="7" name="Platshållare för innehåll 2">
            <a:extLst>
              <a:ext uri="{FF2B5EF4-FFF2-40B4-BE49-F238E27FC236}">
                <a16:creationId xmlns:a16="http://schemas.microsoft.com/office/drawing/2014/main" id="{AD255837-2587-4479-9AC7-26A88F38585A}"/>
              </a:ext>
            </a:extLst>
          </p:cNvPr>
          <p:cNvSpPr txBox="1">
            <a:spLocks/>
          </p:cNvSpPr>
          <p:nvPr/>
        </p:nvSpPr>
        <p:spPr>
          <a:xfrm>
            <a:off x="391944" y="1514387"/>
            <a:ext cx="5846728" cy="3336042"/>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Ledarskapet -</a:t>
            </a:r>
            <a:r>
              <a:rPr kumimoji="0" lang="sv-SE"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v-SE" sz="14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är en avgörande faktor för hur människor mår på en arbetsplats. Ett närvarande och stödjande ledarskap reducerar stress, samtidigt som det ökar effektiviteten och motivationen i organisationen.</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KASAM -</a:t>
            </a:r>
            <a:r>
              <a:rPr kumimoji="0" lang="sv-SE" sz="14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v-SE" sz="14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Fungerande kommunikation och information bidrar till att medarbetare får en bättre bild av vad som händer i organisationen, känner sig delaktiga, får en bättre kontroll över sin arbetssituation och därmed bättre förmåga att hantera de krav som ställs.</a:t>
            </a: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1400" b="1" dirty="0">
                <a:latin typeface="Tahoma" panose="020B0604030504040204" pitchFamily="34" charset="0"/>
                <a:ea typeface="Tahoma" panose="020B0604030504040204" pitchFamily="34" charset="0"/>
                <a:cs typeface="Tahoma" panose="020B0604030504040204" pitchFamily="34" charset="0"/>
              </a:rPr>
              <a:t>Förebygg sjukfrånvaro - </a:t>
            </a:r>
            <a:r>
              <a:rPr lang="sv-SE" sz="1400" dirty="0">
                <a:latin typeface="Tahoma" panose="020B0604030504040204" pitchFamily="34" charset="0"/>
                <a:ea typeface="Tahoma" panose="020B0604030504040204" pitchFamily="34" charset="0"/>
                <a:cs typeface="Tahoma" panose="020B0604030504040204" pitchFamily="34" charset="0"/>
              </a:rPr>
              <a:t>agera på tidiga signaler, tidig kontakt vid sjukskrivning och vid upprepad korttidsfrånvaro. ADATO verktyget är ett stöd i rehabiliteringsarbetet.</a:t>
            </a:r>
            <a:endParaRPr kumimoji="0" lang="sv-SE" sz="140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endParaRPr>
          </a:p>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14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Trivsel - </a:t>
            </a:r>
            <a:r>
              <a:rPr kumimoji="0" lang="sv-SE" sz="14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Ett positivt arbetsklimat på arbetsplatsen leder till ökad närvaro, bättre kvalitet, arbetstrivsel, minskad sjukfrånvaro och en ökad effektivitet i verksamheten.</a:t>
            </a:r>
          </a:p>
        </p:txBody>
      </p:sp>
      <p:pic>
        <p:nvPicPr>
          <p:cNvPr id="8" name="Bildobjekt 7">
            <a:extLst>
              <a:ext uri="{FF2B5EF4-FFF2-40B4-BE49-F238E27FC236}">
                <a16:creationId xmlns:a16="http://schemas.microsoft.com/office/drawing/2014/main" id="{A339B1BF-7FB4-4E4B-B668-CAFB04758F86}"/>
              </a:ext>
            </a:extLst>
          </p:cNvPr>
          <p:cNvPicPr>
            <a:picLocks noChangeAspect="1"/>
          </p:cNvPicPr>
          <p:nvPr/>
        </p:nvPicPr>
        <p:blipFill>
          <a:blip r:embed="rId2"/>
          <a:stretch>
            <a:fillRect/>
          </a:stretch>
        </p:blipFill>
        <p:spPr>
          <a:xfrm>
            <a:off x="6814797" y="1196617"/>
            <a:ext cx="1355555" cy="1433499"/>
          </a:xfrm>
          <a:prstGeom prst="rect">
            <a:avLst/>
          </a:prstGeom>
        </p:spPr>
      </p:pic>
      <p:pic>
        <p:nvPicPr>
          <p:cNvPr id="3" name="Bildobjekt 2">
            <a:extLst>
              <a:ext uri="{FF2B5EF4-FFF2-40B4-BE49-F238E27FC236}">
                <a16:creationId xmlns:a16="http://schemas.microsoft.com/office/drawing/2014/main" id="{196D1F02-C182-4DEC-9590-775D518CFBB5}"/>
              </a:ext>
            </a:extLst>
          </p:cNvPr>
          <p:cNvPicPr>
            <a:picLocks noChangeAspect="1"/>
          </p:cNvPicPr>
          <p:nvPr/>
        </p:nvPicPr>
        <p:blipFill>
          <a:blip r:embed="rId3"/>
          <a:stretch>
            <a:fillRect/>
          </a:stretch>
        </p:blipFill>
        <p:spPr>
          <a:xfrm>
            <a:off x="6751098" y="2797418"/>
            <a:ext cx="1372623" cy="1972424"/>
          </a:xfrm>
          <a:prstGeom prst="rect">
            <a:avLst/>
          </a:prstGeom>
        </p:spPr>
      </p:pic>
    </p:spTree>
    <p:extLst>
      <p:ext uri="{BB962C8B-B14F-4D97-AF65-F5344CB8AC3E}">
        <p14:creationId xmlns:p14="http://schemas.microsoft.com/office/powerpoint/2010/main" val="77905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5C6166-8EA5-44B4-8482-94BE07636210}"/>
              </a:ext>
            </a:extLst>
          </p:cNvPr>
          <p:cNvSpPr>
            <a:spLocks noGrp="1"/>
          </p:cNvSpPr>
          <p:nvPr>
            <p:ph type="ctrTitle"/>
          </p:nvPr>
        </p:nvSpPr>
        <p:spPr>
          <a:xfrm>
            <a:off x="721337" y="1343069"/>
            <a:ext cx="7371563" cy="733868"/>
          </a:xfrm>
        </p:spPr>
        <p:txBody>
          <a:bodyPr/>
          <a:lstStyle/>
          <a:p>
            <a:r>
              <a:rPr lang="sv-SE" sz="1800" dirty="0"/>
              <a:t>Arbetsmiljörutiner och handlingsplaner</a:t>
            </a:r>
            <a:br>
              <a:rPr lang="sv-SE" sz="1800" dirty="0"/>
            </a:br>
            <a:r>
              <a:rPr lang="sv-SE" sz="1800" dirty="0"/>
              <a:t>för det systematiska arbetsmiljöarbetet.</a:t>
            </a:r>
            <a:br>
              <a:rPr lang="sv-SE" dirty="0"/>
            </a:br>
            <a:endParaRPr lang="sv-SE" dirty="0"/>
          </a:p>
        </p:txBody>
      </p:sp>
      <p:sp>
        <p:nvSpPr>
          <p:cNvPr id="3" name="Platshållare för text 2">
            <a:extLst>
              <a:ext uri="{FF2B5EF4-FFF2-40B4-BE49-F238E27FC236}">
                <a16:creationId xmlns:a16="http://schemas.microsoft.com/office/drawing/2014/main" id="{013363A8-D67F-4616-82B1-ECF9C97D0218}"/>
              </a:ext>
            </a:extLst>
          </p:cNvPr>
          <p:cNvSpPr>
            <a:spLocks noGrp="1"/>
          </p:cNvSpPr>
          <p:nvPr>
            <p:ph type="body" sz="quarter" idx="10"/>
          </p:nvPr>
        </p:nvSpPr>
        <p:spPr>
          <a:xfrm>
            <a:off x="539754" y="1660513"/>
            <a:ext cx="5575701" cy="3507072"/>
          </a:xfrm>
        </p:spPr>
        <p:txBody>
          <a:bodyPr/>
          <a:lstStyle/>
          <a:p>
            <a:endParaRPr lang="sv-SE" sz="1200" dirty="0"/>
          </a:p>
          <a:p>
            <a:r>
              <a:rPr lang="sv-SE" sz="1200" dirty="0"/>
              <a:t>Alla enheter i kultur- och utbildningsförvaltningen har en arbetsmiljöplan som  beskriver enheternas löpande och återkommande arbetsmiljöarbete under året. </a:t>
            </a:r>
          </a:p>
          <a:p>
            <a:r>
              <a:rPr lang="sv-SE" sz="1200" dirty="0"/>
              <a:t>Rektor ansvarar för att enheten har arbetsmiljörutiner för det systematiska arbetsmiljöarbetet.  Exempel är rutiner för våld och hot, tillbud, brand- och utrymningsrutiner samt specifika rutiner som verksamheten har behov av.</a:t>
            </a:r>
          </a:p>
          <a:p>
            <a:r>
              <a:rPr lang="sv-SE" sz="1200" dirty="0"/>
              <a:t>Förankring av arbetsmiljörutinerna sker på arbetsplatsträffen där även skyddsombudet deltar. På APT finns alltid en möjlighet att diskutera, utveckla och förankra det systematiska arbetsmiljöarbetet. De lokala samverkansgrupperna reviderar vid behov rutinerna under året. </a:t>
            </a:r>
          </a:p>
          <a:p>
            <a:r>
              <a:rPr lang="sv-SE" sz="1200" dirty="0"/>
              <a:t>Rektor ansvarar för att elever får information enhetens arbetsmiljörutiner och arbetsmiljöregler som gäller för undervisningen främst i ämnena NO, slöjd, idrott och teknik. </a:t>
            </a:r>
          </a:p>
          <a:p>
            <a:endParaRPr lang="sv-SE" dirty="0"/>
          </a:p>
        </p:txBody>
      </p:sp>
      <p:pic>
        <p:nvPicPr>
          <p:cNvPr id="4" name="Bildobjekt 3">
            <a:extLst>
              <a:ext uri="{FF2B5EF4-FFF2-40B4-BE49-F238E27FC236}">
                <a16:creationId xmlns:a16="http://schemas.microsoft.com/office/drawing/2014/main" id="{63E29858-19CC-409A-B787-ECD95F82F2F2}"/>
              </a:ext>
            </a:extLst>
          </p:cNvPr>
          <p:cNvPicPr>
            <a:picLocks noChangeAspect="1"/>
          </p:cNvPicPr>
          <p:nvPr/>
        </p:nvPicPr>
        <p:blipFill>
          <a:blip r:embed="rId2"/>
          <a:stretch>
            <a:fillRect/>
          </a:stretch>
        </p:blipFill>
        <p:spPr>
          <a:xfrm>
            <a:off x="6699115" y="1913092"/>
            <a:ext cx="2092256" cy="2103784"/>
          </a:xfrm>
          <a:prstGeom prst="rect">
            <a:avLst/>
          </a:prstGeom>
        </p:spPr>
      </p:pic>
    </p:spTree>
    <p:extLst>
      <p:ext uri="{BB962C8B-B14F-4D97-AF65-F5344CB8AC3E}">
        <p14:creationId xmlns:p14="http://schemas.microsoft.com/office/powerpoint/2010/main" val="163082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843EB1-9F94-4475-A855-16E4B763B217}"/>
              </a:ext>
            </a:extLst>
          </p:cNvPr>
          <p:cNvSpPr>
            <a:spLocks noGrp="1"/>
          </p:cNvSpPr>
          <p:nvPr>
            <p:ph type="ctrTitle"/>
          </p:nvPr>
        </p:nvSpPr>
        <p:spPr>
          <a:xfrm>
            <a:off x="886218" y="1111996"/>
            <a:ext cx="7371563" cy="733868"/>
          </a:xfrm>
        </p:spPr>
        <p:txBody>
          <a:bodyPr/>
          <a:lstStyle/>
          <a:p>
            <a:r>
              <a:rPr lang="sv-SE" sz="2000" dirty="0"/>
              <a:t>Tillbud</a:t>
            </a:r>
          </a:p>
        </p:txBody>
      </p:sp>
      <p:sp>
        <p:nvSpPr>
          <p:cNvPr id="3" name="Platshållare för text 2">
            <a:extLst>
              <a:ext uri="{FF2B5EF4-FFF2-40B4-BE49-F238E27FC236}">
                <a16:creationId xmlns:a16="http://schemas.microsoft.com/office/drawing/2014/main" id="{EBDE0F9D-37BB-4FF3-92F1-9235F60CCD72}"/>
              </a:ext>
            </a:extLst>
          </p:cNvPr>
          <p:cNvSpPr>
            <a:spLocks noGrp="1"/>
          </p:cNvSpPr>
          <p:nvPr>
            <p:ph type="body" sz="quarter" idx="10"/>
          </p:nvPr>
        </p:nvSpPr>
        <p:spPr>
          <a:xfrm>
            <a:off x="539750" y="2031208"/>
            <a:ext cx="5685952" cy="2788841"/>
          </a:xfrm>
        </p:spPr>
        <p:txBody>
          <a:bodyPr/>
          <a:lstStyle/>
          <a:p>
            <a:r>
              <a:rPr lang="sv-SE" sz="1200" dirty="0"/>
              <a:t>Ett tillbud är en "nästanolycka", till exempel fall utan skada. Allvarliga tillbud ska skyndsamt anmälas till Arbetsmiljöverket</a:t>
            </a:r>
          </a:p>
          <a:p>
            <a:r>
              <a:rPr lang="sv-SE" sz="1200" dirty="0"/>
              <a:t>Förvaltningen och enheterna arbetar med tillbudsrapportering genom KIA verktyget. </a:t>
            </a:r>
          </a:p>
          <a:p>
            <a:r>
              <a:rPr lang="sv-SE" sz="1200" dirty="0"/>
              <a:t>Syftet med tillbudsrapporteringen är att dokumentera riskerna och förebygga olycksfall. </a:t>
            </a:r>
          </a:p>
          <a:p>
            <a:r>
              <a:rPr lang="sv-SE" sz="1200" dirty="0"/>
              <a:t>Rektor ansvarar för att en analys görs över tillbuden och rapportera till huvudmannen med KIA verktyget.</a:t>
            </a:r>
          </a:p>
          <a:p>
            <a:r>
              <a:rPr lang="sv-SE" sz="1200" dirty="0"/>
              <a:t>I juni och december redovisar förvaltningens HR konsult på kultur- och utbildningsnämndens möte om tillbud, arbetsskador och sjukfrånvaro. </a:t>
            </a:r>
          </a:p>
          <a:p>
            <a:endParaRPr lang="sv-SE" dirty="0"/>
          </a:p>
        </p:txBody>
      </p:sp>
      <p:pic>
        <p:nvPicPr>
          <p:cNvPr id="5" name="Bildobjekt 4">
            <a:extLst>
              <a:ext uri="{FF2B5EF4-FFF2-40B4-BE49-F238E27FC236}">
                <a16:creationId xmlns:a16="http://schemas.microsoft.com/office/drawing/2014/main" id="{80A6843E-D977-4510-AD2F-0165F63176E1}"/>
              </a:ext>
            </a:extLst>
          </p:cNvPr>
          <p:cNvPicPr>
            <a:picLocks noChangeAspect="1"/>
          </p:cNvPicPr>
          <p:nvPr/>
        </p:nvPicPr>
        <p:blipFill>
          <a:blip r:embed="rId2"/>
          <a:stretch>
            <a:fillRect/>
          </a:stretch>
        </p:blipFill>
        <p:spPr>
          <a:xfrm>
            <a:off x="6802877" y="2411751"/>
            <a:ext cx="1625126" cy="1162052"/>
          </a:xfrm>
          <a:prstGeom prst="rect">
            <a:avLst/>
          </a:prstGeom>
        </p:spPr>
      </p:pic>
    </p:spTree>
    <p:extLst>
      <p:ext uri="{BB962C8B-B14F-4D97-AF65-F5344CB8AC3E}">
        <p14:creationId xmlns:p14="http://schemas.microsoft.com/office/powerpoint/2010/main" val="219144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1FCC8A-0847-42C4-B3F6-A9745D2EFF84}"/>
              </a:ext>
            </a:extLst>
          </p:cNvPr>
          <p:cNvSpPr>
            <a:spLocks noGrp="1"/>
          </p:cNvSpPr>
          <p:nvPr>
            <p:ph type="ctrTitle"/>
          </p:nvPr>
        </p:nvSpPr>
        <p:spPr>
          <a:xfrm>
            <a:off x="643516" y="1342884"/>
            <a:ext cx="7371563" cy="733868"/>
          </a:xfrm>
        </p:spPr>
        <p:txBody>
          <a:bodyPr/>
          <a:lstStyle/>
          <a:p>
            <a:r>
              <a:rPr lang="sv-SE" sz="2000" dirty="0"/>
              <a:t>Skyddsrond sker på alla enheter</a:t>
            </a:r>
            <a:br>
              <a:rPr lang="sv-SE" dirty="0"/>
            </a:br>
            <a:endParaRPr lang="sv-SE" dirty="0"/>
          </a:p>
        </p:txBody>
      </p:sp>
      <p:sp>
        <p:nvSpPr>
          <p:cNvPr id="3" name="Platshållare för text 2">
            <a:extLst>
              <a:ext uri="{FF2B5EF4-FFF2-40B4-BE49-F238E27FC236}">
                <a16:creationId xmlns:a16="http://schemas.microsoft.com/office/drawing/2014/main" id="{9A20630E-A091-4B14-BC2A-D86503C52AD2}"/>
              </a:ext>
            </a:extLst>
          </p:cNvPr>
          <p:cNvSpPr>
            <a:spLocks noGrp="1"/>
          </p:cNvSpPr>
          <p:nvPr>
            <p:ph type="body" sz="quarter" idx="10"/>
          </p:nvPr>
        </p:nvSpPr>
        <p:spPr>
          <a:xfrm>
            <a:off x="539750" y="2031208"/>
            <a:ext cx="5400607" cy="2788841"/>
          </a:xfrm>
        </p:spPr>
        <p:txBody>
          <a:bodyPr/>
          <a:lstStyle/>
          <a:p>
            <a:r>
              <a:rPr lang="sv-SE" sz="1200" dirty="0"/>
              <a:t>Rektor ansvarar för att en skyddsrond genomförs i syfte att kvalitetssäkra den fysiska arbetsmiljön. </a:t>
            </a:r>
          </a:p>
          <a:p>
            <a:r>
              <a:rPr lang="sv-SE" sz="1200" dirty="0"/>
              <a:t>Enhetens skyddsombud och elevskyddsombud deltar. Saknar enheten skyddsombud deltar huvudskyddsombudet. Uppföljning sker i samverkan med skyddsombudet och i den lokala samverkans-gruppen. </a:t>
            </a:r>
          </a:p>
          <a:p>
            <a:r>
              <a:rPr lang="sv-SE" sz="1200" dirty="0"/>
              <a:t>Skyddsronden sker årligen under våren med efterföljande uppföljning av åtgärder.</a:t>
            </a:r>
          </a:p>
          <a:p>
            <a:r>
              <a:rPr lang="sv-SE" sz="1200" dirty="0"/>
              <a:t>Mall för skyddsrond finns i KIA (kommunal information arbetsmiljö) systemet. Mallarna är unika för de olika verksamheterna i förvaltningen</a:t>
            </a:r>
          </a:p>
          <a:p>
            <a:r>
              <a:rPr lang="sv-SE" sz="1200" dirty="0"/>
              <a:t>Förvaltningens HR konsult stöder rektorerna i arbetet med skyddsronder.</a:t>
            </a:r>
          </a:p>
          <a:p>
            <a:pPr marL="0" indent="0">
              <a:buNone/>
            </a:pPr>
            <a:r>
              <a:rPr lang="sv-SE" dirty="0"/>
              <a:t> </a:t>
            </a:r>
          </a:p>
          <a:p>
            <a:endParaRPr lang="sv-SE" dirty="0"/>
          </a:p>
        </p:txBody>
      </p:sp>
      <p:pic>
        <p:nvPicPr>
          <p:cNvPr id="5" name="Bildobjekt 4">
            <a:extLst>
              <a:ext uri="{FF2B5EF4-FFF2-40B4-BE49-F238E27FC236}">
                <a16:creationId xmlns:a16="http://schemas.microsoft.com/office/drawing/2014/main" id="{FA42BA6E-4BBE-4660-8775-7CA8D4683350}"/>
              </a:ext>
            </a:extLst>
          </p:cNvPr>
          <p:cNvPicPr>
            <a:picLocks noChangeAspect="1"/>
          </p:cNvPicPr>
          <p:nvPr/>
        </p:nvPicPr>
        <p:blipFill>
          <a:blip r:embed="rId2"/>
          <a:stretch>
            <a:fillRect/>
          </a:stretch>
        </p:blipFill>
        <p:spPr>
          <a:xfrm>
            <a:off x="6773491" y="2076752"/>
            <a:ext cx="1486294" cy="1831535"/>
          </a:xfrm>
          <a:prstGeom prst="rect">
            <a:avLst/>
          </a:prstGeom>
        </p:spPr>
      </p:pic>
    </p:spTree>
    <p:extLst>
      <p:ext uri="{BB962C8B-B14F-4D97-AF65-F5344CB8AC3E}">
        <p14:creationId xmlns:p14="http://schemas.microsoft.com/office/powerpoint/2010/main" val="241689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ED461B-533F-4FF3-A558-C672400AC9EF}"/>
              </a:ext>
            </a:extLst>
          </p:cNvPr>
          <p:cNvSpPr>
            <a:spLocks noGrp="1"/>
          </p:cNvSpPr>
          <p:nvPr>
            <p:ph type="ctrTitle"/>
          </p:nvPr>
        </p:nvSpPr>
        <p:spPr/>
        <p:txBody>
          <a:bodyPr/>
          <a:lstStyle/>
          <a:p>
            <a:r>
              <a:rPr lang="sv-SE" sz="2000" dirty="0"/>
              <a:t>Brand- och utrymningsövning sker på alla enheter</a:t>
            </a:r>
          </a:p>
        </p:txBody>
      </p:sp>
      <p:sp>
        <p:nvSpPr>
          <p:cNvPr id="3" name="Platshållare för text 2">
            <a:extLst>
              <a:ext uri="{FF2B5EF4-FFF2-40B4-BE49-F238E27FC236}">
                <a16:creationId xmlns:a16="http://schemas.microsoft.com/office/drawing/2014/main" id="{D03AA0B8-4C4C-4F82-BDBC-A879A779C718}"/>
              </a:ext>
            </a:extLst>
          </p:cNvPr>
          <p:cNvSpPr>
            <a:spLocks noGrp="1"/>
          </p:cNvSpPr>
          <p:nvPr>
            <p:ph type="body" sz="quarter" idx="10"/>
          </p:nvPr>
        </p:nvSpPr>
        <p:spPr>
          <a:xfrm>
            <a:off x="539754" y="2206306"/>
            <a:ext cx="6444709" cy="2788841"/>
          </a:xfrm>
        </p:spPr>
        <p:txBody>
          <a:bodyPr/>
          <a:lstStyle/>
          <a:p>
            <a:r>
              <a:rPr lang="sv-SE" sz="1200" dirty="0"/>
              <a:t>Rektor ansvarar för att brand- och utrymningsövning genomförs.</a:t>
            </a:r>
          </a:p>
          <a:p>
            <a:r>
              <a:rPr lang="sv-SE" sz="1200" dirty="0"/>
              <a:t>Brand- och utrymningsövning genomförs minst en ggr/termin. </a:t>
            </a:r>
          </a:p>
          <a:p>
            <a:r>
              <a:rPr lang="sv-SE" sz="1200" dirty="0"/>
              <a:t>Rektor ansvarar för att en utvärdering sker av brand- och utrymningsenheten. </a:t>
            </a:r>
          </a:p>
          <a:p>
            <a:r>
              <a:rPr lang="sv-SE" sz="1200" dirty="0"/>
              <a:t>Utbildningar som sker regelbundet är:</a:t>
            </a:r>
          </a:p>
          <a:p>
            <a:pPr marL="0" indent="0">
              <a:buNone/>
            </a:pPr>
            <a:r>
              <a:rPr lang="sv-SE" sz="1200" dirty="0"/>
              <a:t>- Brandskyddsombud: kurs för den som är brandombud/eller ska vara brandombud.</a:t>
            </a:r>
            <a:br>
              <a:rPr lang="sv-SE" sz="1200" dirty="0"/>
            </a:br>
            <a:r>
              <a:rPr lang="sv-SE" sz="1200" dirty="0"/>
              <a:t>- Brandskyddsanvarig: chefer som är ansvariga för brandsäkerheten på verksamheterna. </a:t>
            </a:r>
            <a:br>
              <a:rPr lang="sv-SE" sz="1200" dirty="0"/>
            </a:br>
            <a:r>
              <a:rPr lang="sv-SE" sz="1200" dirty="0"/>
              <a:t>- Grundläggande brand: All personal som inte är brandombud eller är brandskyddsansvarig.</a:t>
            </a:r>
          </a:p>
          <a:p>
            <a:endParaRPr lang="sv-SE" dirty="0"/>
          </a:p>
        </p:txBody>
      </p:sp>
      <p:pic>
        <p:nvPicPr>
          <p:cNvPr id="5" name="Bildobjekt 4">
            <a:extLst>
              <a:ext uri="{FF2B5EF4-FFF2-40B4-BE49-F238E27FC236}">
                <a16:creationId xmlns:a16="http://schemas.microsoft.com/office/drawing/2014/main" id="{97ABA6DF-164F-4AA0-9A32-B2625587C52F}"/>
              </a:ext>
            </a:extLst>
          </p:cNvPr>
          <p:cNvPicPr>
            <a:picLocks noChangeAspect="1"/>
          </p:cNvPicPr>
          <p:nvPr/>
        </p:nvPicPr>
        <p:blipFill>
          <a:blip r:embed="rId2"/>
          <a:stretch>
            <a:fillRect/>
          </a:stretch>
        </p:blipFill>
        <p:spPr>
          <a:xfrm>
            <a:off x="7076301" y="2097550"/>
            <a:ext cx="1670032" cy="1542086"/>
          </a:xfrm>
          <a:prstGeom prst="rect">
            <a:avLst/>
          </a:prstGeom>
        </p:spPr>
      </p:pic>
    </p:spTree>
    <p:extLst>
      <p:ext uri="{BB962C8B-B14F-4D97-AF65-F5344CB8AC3E}">
        <p14:creationId xmlns:p14="http://schemas.microsoft.com/office/powerpoint/2010/main" val="26228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6961CB-8E2A-4919-9313-7CAC3DF7C338}"/>
              </a:ext>
            </a:extLst>
          </p:cNvPr>
          <p:cNvSpPr>
            <a:spLocks noGrp="1"/>
          </p:cNvSpPr>
          <p:nvPr>
            <p:ph type="ctrTitle"/>
          </p:nvPr>
        </p:nvSpPr>
        <p:spPr>
          <a:xfrm>
            <a:off x="734308" y="1187397"/>
            <a:ext cx="7371563" cy="733868"/>
          </a:xfrm>
        </p:spPr>
        <p:txBody>
          <a:bodyPr/>
          <a:lstStyle/>
          <a:p>
            <a:r>
              <a:rPr lang="sv-SE" sz="2000" dirty="0"/>
              <a:t>Medarbetarsamtal sker på alla enheter</a:t>
            </a:r>
            <a:br>
              <a:rPr lang="sv-SE" dirty="0"/>
            </a:br>
            <a:endParaRPr lang="sv-SE" dirty="0"/>
          </a:p>
        </p:txBody>
      </p:sp>
      <p:sp>
        <p:nvSpPr>
          <p:cNvPr id="3" name="Platshållare för text 2">
            <a:extLst>
              <a:ext uri="{FF2B5EF4-FFF2-40B4-BE49-F238E27FC236}">
                <a16:creationId xmlns:a16="http://schemas.microsoft.com/office/drawing/2014/main" id="{550527D8-9BB3-46EB-B0EB-0F02D06DDBB3}"/>
              </a:ext>
            </a:extLst>
          </p:cNvPr>
          <p:cNvSpPr>
            <a:spLocks noGrp="1"/>
          </p:cNvSpPr>
          <p:nvPr>
            <p:ph type="body" sz="quarter" idx="10"/>
          </p:nvPr>
        </p:nvSpPr>
        <p:spPr>
          <a:xfrm>
            <a:off x="461929" y="1771805"/>
            <a:ext cx="5517340" cy="2788841"/>
          </a:xfrm>
        </p:spPr>
        <p:txBody>
          <a:bodyPr/>
          <a:lstStyle/>
          <a:p>
            <a:r>
              <a:rPr lang="sv-SE" sz="1200" dirty="0"/>
              <a:t>Medarbetarsamtalet är ett viktigt redskap för chefen för att tidigt fånga upp signaler om brister i den fysiska arbetsmiljön samt den organisatoriska och sociala arbetsmiljön. </a:t>
            </a:r>
          </a:p>
          <a:p>
            <a:r>
              <a:rPr lang="sv-SE" sz="1200" dirty="0"/>
              <a:t>Tecken som kan tyda på brister i den organisatoriska och sociala arbetsmiljön är: sjukskrivningar, hög personalomsättning och övertidsarbete. </a:t>
            </a:r>
          </a:p>
          <a:p>
            <a:r>
              <a:rPr lang="sv-SE" sz="1200" dirty="0"/>
              <a:t>En direkt dialog mellan individen och chefen sker i det årliga medarbetarsamtalet. Ansvarig rektor genomför medarbetarsamtal med dialog om arbetsmiljö och arbetsbelastning.</a:t>
            </a:r>
          </a:p>
          <a:p>
            <a:r>
              <a:rPr lang="sv-SE" sz="1200" dirty="0"/>
              <a:t>Varje medarbetare/rektor har möjlighet att påverka utformningen av sitt arbete och lyfta detta i medarbetarsamtalet som sker under höstterminen. </a:t>
            </a:r>
          </a:p>
          <a:p>
            <a:r>
              <a:rPr lang="sv-SE" sz="1200" dirty="0"/>
              <a:t>Samverkansavtalet FAS 05 medför en skyldighet för medarbetaren att medverka i förändringsarbetet i verksamheten och verka för en god hälsa och arbetsmiljö. </a:t>
            </a:r>
          </a:p>
          <a:p>
            <a:endParaRPr lang="sv-SE" dirty="0"/>
          </a:p>
        </p:txBody>
      </p:sp>
      <p:pic>
        <p:nvPicPr>
          <p:cNvPr id="4" name="Bildobjekt 3">
            <a:extLst>
              <a:ext uri="{FF2B5EF4-FFF2-40B4-BE49-F238E27FC236}">
                <a16:creationId xmlns:a16="http://schemas.microsoft.com/office/drawing/2014/main" id="{275E49B4-02A0-4A1A-AFAF-79F1FBD42A6A}"/>
              </a:ext>
            </a:extLst>
          </p:cNvPr>
          <p:cNvPicPr>
            <a:picLocks noChangeAspect="1"/>
          </p:cNvPicPr>
          <p:nvPr/>
        </p:nvPicPr>
        <p:blipFill>
          <a:blip r:embed="rId2"/>
          <a:stretch>
            <a:fillRect/>
          </a:stretch>
        </p:blipFill>
        <p:spPr>
          <a:xfrm>
            <a:off x="5823626" y="1482481"/>
            <a:ext cx="3320374" cy="2769274"/>
          </a:xfrm>
          <a:prstGeom prst="rect">
            <a:avLst/>
          </a:prstGeom>
        </p:spPr>
      </p:pic>
    </p:spTree>
    <p:extLst>
      <p:ext uri="{BB962C8B-B14F-4D97-AF65-F5344CB8AC3E}">
        <p14:creationId xmlns:p14="http://schemas.microsoft.com/office/powerpoint/2010/main" val="293141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CD4676-D597-43F8-AB88-FA6EC2220D6A}"/>
              </a:ext>
            </a:extLst>
          </p:cNvPr>
          <p:cNvSpPr>
            <a:spLocks noGrp="1"/>
          </p:cNvSpPr>
          <p:nvPr>
            <p:ph type="ctrTitle"/>
          </p:nvPr>
        </p:nvSpPr>
        <p:spPr>
          <a:xfrm>
            <a:off x="539750" y="839621"/>
            <a:ext cx="7371563" cy="733868"/>
          </a:xfrm>
        </p:spPr>
        <p:txBody>
          <a:bodyPr/>
          <a:lstStyle/>
          <a:p>
            <a:r>
              <a:rPr lang="sv-SE" sz="1800" dirty="0"/>
              <a:t>Kartläggning och åtgärder kring den psykosociala arbetsmiljön sker på alla enheter</a:t>
            </a:r>
          </a:p>
        </p:txBody>
      </p:sp>
      <p:sp>
        <p:nvSpPr>
          <p:cNvPr id="3" name="Platshållare för text 2">
            <a:extLst>
              <a:ext uri="{FF2B5EF4-FFF2-40B4-BE49-F238E27FC236}">
                <a16:creationId xmlns:a16="http://schemas.microsoft.com/office/drawing/2014/main" id="{80C6046F-A6C7-4BE6-83AF-4DE236B730E7}"/>
              </a:ext>
            </a:extLst>
          </p:cNvPr>
          <p:cNvSpPr>
            <a:spLocks noGrp="1"/>
          </p:cNvSpPr>
          <p:nvPr>
            <p:ph type="body" sz="quarter" idx="10"/>
          </p:nvPr>
        </p:nvSpPr>
        <p:spPr>
          <a:xfrm>
            <a:off x="539750" y="1652680"/>
            <a:ext cx="6377595" cy="3133329"/>
          </a:xfrm>
        </p:spPr>
        <p:txBody>
          <a:bodyPr/>
          <a:lstStyle/>
          <a:p>
            <a:r>
              <a:rPr lang="sv-SE" sz="1200" dirty="0"/>
              <a:t>Rektor ansvarar för att kartlägga den psykosociala arbetsmiljön och  arbetsbelastning genom dialogen i medarbetarsamtalet, på arbetsplatsträffar och lokal samverkans grupp där skyddsombudet deltar.</a:t>
            </a:r>
          </a:p>
          <a:p>
            <a:r>
              <a:rPr lang="sv-SE" sz="1200" dirty="0"/>
              <a:t>I medarbetarsamtalet lyfts frågor om arbetsbelastning utifrån arbetsuppgifter, krav och resurser, den sociala stämningen/klimatet på arbetsplatsen samt balansen mellan arbete och fritid</a:t>
            </a:r>
          </a:p>
          <a:p>
            <a:r>
              <a:rPr lang="sv-SE" sz="1200" dirty="0"/>
              <a:t>Rektor ansvarar för att kartlägga risker med hjälp av OSA-enkäten som visar på vilka olika faktorer som kan skapa ohälsosam stress på grund av den organisatoriska och sociala arbetsmiljön. Redovisning av resultat sker på arbetsplatsträffen. </a:t>
            </a:r>
          </a:p>
          <a:p>
            <a:r>
              <a:rPr lang="sv-SE" sz="1200" dirty="0"/>
              <a:t>Kultur- och utbildningsförvaltningens arbetsmiljöenkät som genomfördes november-december 2021 med frågor som rör den psykosociala arbetsmiljön. Förvaltningens HR konsult redovisade enkäten på kultur- och utbildningsnämndens möte i december. </a:t>
            </a:r>
          </a:p>
          <a:p>
            <a:r>
              <a:rPr lang="sv-SE" sz="1200" dirty="0"/>
              <a:t>Sammantaget visar enkäten på ett positivt resultat som överensstämmer med Lärarförbundets ranking av kommuner som under de senaste tre åren visat att Mellerud tillhört landets bästa kommuner i kategorin friska lärare. </a:t>
            </a:r>
          </a:p>
          <a:p>
            <a:endParaRPr lang="sv-SE" sz="1200" dirty="0"/>
          </a:p>
          <a:p>
            <a:endParaRPr lang="sv-SE" dirty="0"/>
          </a:p>
        </p:txBody>
      </p:sp>
      <p:pic>
        <p:nvPicPr>
          <p:cNvPr id="6" name="Bildobjekt 5">
            <a:extLst>
              <a:ext uri="{FF2B5EF4-FFF2-40B4-BE49-F238E27FC236}">
                <a16:creationId xmlns:a16="http://schemas.microsoft.com/office/drawing/2014/main" id="{7C6F9EF0-CD2D-4579-B5DC-7FE61E584660}"/>
              </a:ext>
            </a:extLst>
          </p:cNvPr>
          <p:cNvPicPr>
            <a:picLocks noChangeAspect="1"/>
          </p:cNvPicPr>
          <p:nvPr/>
        </p:nvPicPr>
        <p:blipFill>
          <a:blip r:embed="rId2"/>
          <a:stretch>
            <a:fillRect/>
          </a:stretch>
        </p:blipFill>
        <p:spPr>
          <a:xfrm>
            <a:off x="6917345" y="1908137"/>
            <a:ext cx="1617055" cy="2330891"/>
          </a:xfrm>
          <a:prstGeom prst="rect">
            <a:avLst/>
          </a:prstGeom>
        </p:spPr>
      </p:pic>
    </p:spTree>
    <p:extLst>
      <p:ext uri="{BB962C8B-B14F-4D97-AF65-F5344CB8AC3E}">
        <p14:creationId xmlns:p14="http://schemas.microsoft.com/office/powerpoint/2010/main" val="219121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248F37-7C5B-43C6-9207-A2F283B77FB2}"/>
              </a:ext>
            </a:extLst>
          </p:cNvPr>
          <p:cNvSpPr>
            <a:spLocks noGrp="1"/>
          </p:cNvSpPr>
          <p:nvPr>
            <p:ph type="ctrTitle"/>
          </p:nvPr>
        </p:nvSpPr>
        <p:spPr>
          <a:xfrm>
            <a:off x="539754" y="846107"/>
            <a:ext cx="7371563" cy="733868"/>
          </a:xfrm>
        </p:spPr>
        <p:txBody>
          <a:bodyPr/>
          <a:lstStyle/>
          <a:p>
            <a:r>
              <a:rPr lang="sv-SE" sz="1800" dirty="0"/>
              <a:t>    Riskbedömning vid ändring av verksamheten</a:t>
            </a:r>
          </a:p>
        </p:txBody>
      </p:sp>
      <p:sp>
        <p:nvSpPr>
          <p:cNvPr id="3" name="Platshållare för text 2">
            <a:extLst>
              <a:ext uri="{FF2B5EF4-FFF2-40B4-BE49-F238E27FC236}">
                <a16:creationId xmlns:a16="http://schemas.microsoft.com/office/drawing/2014/main" id="{AFD2BC4D-6B55-40B8-B07A-E99D5611DA03}"/>
              </a:ext>
            </a:extLst>
          </p:cNvPr>
          <p:cNvSpPr>
            <a:spLocks noGrp="1"/>
          </p:cNvSpPr>
          <p:nvPr>
            <p:ph type="body" sz="quarter" idx="10"/>
          </p:nvPr>
        </p:nvSpPr>
        <p:spPr>
          <a:xfrm>
            <a:off x="539754" y="1758833"/>
            <a:ext cx="5867535" cy="3247669"/>
          </a:xfrm>
        </p:spPr>
        <p:txBody>
          <a:bodyPr/>
          <a:lstStyle/>
          <a:p>
            <a:r>
              <a:rPr lang="sv-SE" sz="1200" dirty="0"/>
              <a:t>Rektor ansvarar för att en riskbedömning görs vid förändringar i verksamheten. En gemensam mall finns för ändamålet.</a:t>
            </a:r>
          </a:p>
          <a:p>
            <a:r>
              <a:rPr lang="sv-SE" sz="1200" dirty="0"/>
              <a:t>Varje risk ska åtgärdas. De åtgärder som inte utförs direkt bildar en handlingsplan. I handlingsplanen framgår vad som ska åtgärdas, vem som är ansvarig för att åtgärden blir utförd och när åtgärden planeras att utföras</a:t>
            </a:r>
          </a:p>
          <a:p>
            <a:r>
              <a:rPr lang="sv-SE" sz="1200" dirty="0"/>
              <a:t>Skyddsombudet skall delta i processen och åtgärderna ska följas i enhetens lokala samverkansgrupp. </a:t>
            </a:r>
          </a:p>
          <a:p>
            <a:r>
              <a:rPr lang="sv-SE" sz="1200" dirty="0"/>
              <a:t>Riskbedömningen ska vara genomförd innan någon utsätts för förändringen.</a:t>
            </a:r>
          </a:p>
          <a:p>
            <a:r>
              <a:rPr lang="sv-SE" sz="1200" dirty="0"/>
              <a:t>Mall för riskbedömning finns i KIA (kommunal information arbetsmiljö) systemet. </a:t>
            </a:r>
          </a:p>
          <a:p>
            <a:r>
              <a:rPr lang="sv-SE" sz="1200" dirty="0"/>
              <a:t>Mallarna är unika för de olika riskerna som kan vara förändringar i verksamheten, risker i samband med nedskärningar samt risker i undervisningen främst i ämnena NO, slöjd, idrott och teknik</a:t>
            </a:r>
          </a:p>
          <a:p>
            <a:r>
              <a:rPr lang="sv-SE" sz="1200" dirty="0"/>
              <a:t>Förvaltningens HR konsult stöder rektorerna i arbetet med riskbedömning.</a:t>
            </a:r>
          </a:p>
          <a:p>
            <a:endParaRPr lang="sv-SE" sz="1200" dirty="0"/>
          </a:p>
          <a:p>
            <a:endParaRPr lang="sv-SE" sz="1200" dirty="0"/>
          </a:p>
          <a:p>
            <a:endParaRPr lang="sv-SE" dirty="0"/>
          </a:p>
        </p:txBody>
      </p:sp>
      <p:pic>
        <p:nvPicPr>
          <p:cNvPr id="5" name="Bildobjekt 4">
            <a:extLst>
              <a:ext uri="{FF2B5EF4-FFF2-40B4-BE49-F238E27FC236}">
                <a16:creationId xmlns:a16="http://schemas.microsoft.com/office/drawing/2014/main" id="{3598CB06-E265-4F07-BD40-CA26280AC57D}"/>
              </a:ext>
            </a:extLst>
          </p:cNvPr>
          <p:cNvPicPr>
            <a:picLocks noChangeAspect="1"/>
          </p:cNvPicPr>
          <p:nvPr/>
        </p:nvPicPr>
        <p:blipFill>
          <a:blip r:embed="rId2"/>
          <a:stretch>
            <a:fillRect/>
          </a:stretch>
        </p:blipFill>
        <p:spPr>
          <a:xfrm>
            <a:off x="7097800" y="2172511"/>
            <a:ext cx="1253699" cy="1691498"/>
          </a:xfrm>
          <a:prstGeom prst="rect">
            <a:avLst/>
          </a:prstGeom>
        </p:spPr>
      </p:pic>
    </p:spTree>
    <p:extLst>
      <p:ext uri="{BB962C8B-B14F-4D97-AF65-F5344CB8AC3E}">
        <p14:creationId xmlns:p14="http://schemas.microsoft.com/office/powerpoint/2010/main" val="3273520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68D6C9-1DD3-4293-947D-4CE3820D8F66}"/>
              </a:ext>
            </a:extLst>
          </p:cNvPr>
          <p:cNvSpPr>
            <a:spLocks noGrp="1"/>
          </p:cNvSpPr>
          <p:nvPr>
            <p:ph type="ctrTitle"/>
          </p:nvPr>
        </p:nvSpPr>
        <p:spPr>
          <a:xfrm>
            <a:off x="886218" y="1116090"/>
            <a:ext cx="7371563" cy="733868"/>
          </a:xfrm>
        </p:spPr>
        <p:txBody>
          <a:bodyPr/>
          <a:lstStyle/>
          <a:p>
            <a:r>
              <a:rPr lang="sv-SE" sz="1800" dirty="0"/>
              <a:t>Våld och hot</a:t>
            </a:r>
            <a:br>
              <a:rPr lang="sv-SE" dirty="0"/>
            </a:br>
            <a:endParaRPr lang="sv-SE" dirty="0"/>
          </a:p>
        </p:txBody>
      </p:sp>
      <p:sp>
        <p:nvSpPr>
          <p:cNvPr id="3" name="Platshållare för text 2">
            <a:extLst>
              <a:ext uri="{FF2B5EF4-FFF2-40B4-BE49-F238E27FC236}">
                <a16:creationId xmlns:a16="http://schemas.microsoft.com/office/drawing/2014/main" id="{D0837B5F-CA1C-48BE-9653-3E9DACD9150D}"/>
              </a:ext>
            </a:extLst>
          </p:cNvPr>
          <p:cNvSpPr>
            <a:spLocks noGrp="1"/>
          </p:cNvSpPr>
          <p:nvPr>
            <p:ph type="body" sz="quarter" idx="10"/>
          </p:nvPr>
        </p:nvSpPr>
        <p:spPr>
          <a:xfrm>
            <a:off x="539754" y="1708314"/>
            <a:ext cx="5789710" cy="2788841"/>
          </a:xfrm>
        </p:spPr>
        <p:txBody>
          <a:bodyPr/>
          <a:lstStyle/>
          <a:p>
            <a:r>
              <a:rPr lang="sv-SE" sz="1200" dirty="0"/>
              <a:t>Det vardagliga våldet inom skolvärlden blir grövre, hot mot personal och elever allt vanligare, samtidigt som tillgången till vapen ökar i samhället.</a:t>
            </a:r>
          </a:p>
          <a:p>
            <a:r>
              <a:rPr lang="sv-SE" sz="1200" dirty="0"/>
              <a:t>På mindre än ett år har Sverige drabbats av tre </a:t>
            </a:r>
            <a:r>
              <a:rPr lang="sv-SE" sz="1200"/>
              <a:t>allvarliga skolattacker.</a:t>
            </a:r>
            <a:endParaRPr lang="sv-SE" sz="1200" dirty="0"/>
          </a:p>
          <a:p>
            <a:r>
              <a:rPr lang="sv-SE" sz="1200" dirty="0"/>
              <a:t>Fokus är på den mentala beredskapen, att kunna agera i en stressad situation"</a:t>
            </a:r>
          </a:p>
          <a:p>
            <a:r>
              <a:rPr lang="sv-SE" sz="1200" dirty="0"/>
              <a:t>Inrymning innebär att elever/barn och personal stänger in sig i klassrum eller andra salar. Genom att låsa och /eller barrikadera en dörr blir det svårare för en gärningsman att komma in. </a:t>
            </a:r>
          </a:p>
          <a:p>
            <a:r>
              <a:rPr lang="sv-SE" sz="1200" dirty="0"/>
              <a:t>Utestängning av gärningsperson/personer kan användas då våldet pågår på skolgården eller i annan byggnad. Det är effektivt att hålla gärningspersoner utestängda genom att låsa dörrar till verksamheten, samtidigt som man håller elever/barn och personal inomhus.</a:t>
            </a:r>
          </a:p>
          <a:p>
            <a:r>
              <a:rPr lang="sv-SE" sz="1200" dirty="0"/>
              <a:t>Samtliga skolenheter har förberett sig och övat på situationer med väpnat våld. Rektorerna har redovisat detta arbete för nämnden i samband med bokslutsdialogen i februari.</a:t>
            </a:r>
          </a:p>
          <a:p>
            <a:endParaRPr lang="sv-SE" sz="1200" dirty="0"/>
          </a:p>
          <a:p>
            <a:endParaRPr lang="sv-SE" dirty="0"/>
          </a:p>
        </p:txBody>
      </p:sp>
      <p:pic>
        <p:nvPicPr>
          <p:cNvPr id="5" name="Bildobjekt 4">
            <a:extLst>
              <a:ext uri="{FF2B5EF4-FFF2-40B4-BE49-F238E27FC236}">
                <a16:creationId xmlns:a16="http://schemas.microsoft.com/office/drawing/2014/main" id="{27C8B20E-69CB-4BE0-A8CA-AA119089AB12}"/>
              </a:ext>
            </a:extLst>
          </p:cNvPr>
          <p:cNvPicPr>
            <a:picLocks noChangeAspect="1"/>
          </p:cNvPicPr>
          <p:nvPr/>
        </p:nvPicPr>
        <p:blipFill>
          <a:blip r:embed="rId2"/>
          <a:stretch>
            <a:fillRect/>
          </a:stretch>
        </p:blipFill>
        <p:spPr>
          <a:xfrm>
            <a:off x="6854757" y="1685774"/>
            <a:ext cx="2017679" cy="1416961"/>
          </a:xfrm>
          <a:prstGeom prst="rect">
            <a:avLst/>
          </a:prstGeom>
        </p:spPr>
      </p:pic>
      <p:pic>
        <p:nvPicPr>
          <p:cNvPr id="7" name="Bildobjekt 6">
            <a:extLst>
              <a:ext uri="{FF2B5EF4-FFF2-40B4-BE49-F238E27FC236}">
                <a16:creationId xmlns:a16="http://schemas.microsoft.com/office/drawing/2014/main" id="{8745D1D8-784E-45AA-9D90-AAE340A5B0B0}"/>
              </a:ext>
            </a:extLst>
          </p:cNvPr>
          <p:cNvPicPr>
            <a:picLocks noChangeAspect="1"/>
          </p:cNvPicPr>
          <p:nvPr/>
        </p:nvPicPr>
        <p:blipFill>
          <a:blip r:embed="rId3"/>
          <a:stretch>
            <a:fillRect/>
          </a:stretch>
        </p:blipFill>
        <p:spPr>
          <a:xfrm>
            <a:off x="6901805" y="3420076"/>
            <a:ext cx="1822093" cy="1048161"/>
          </a:xfrm>
          <a:prstGeom prst="rect">
            <a:avLst/>
          </a:prstGeom>
        </p:spPr>
      </p:pic>
    </p:spTree>
    <p:extLst>
      <p:ext uri="{BB962C8B-B14F-4D97-AF65-F5344CB8AC3E}">
        <p14:creationId xmlns:p14="http://schemas.microsoft.com/office/powerpoint/2010/main" val="1496272374"/>
      </p:ext>
    </p:extLst>
  </p:cSld>
  <p:clrMapOvr>
    <a:masterClrMapping/>
  </p:clrMapOvr>
</p:sld>
</file>

<file path=ppt/theme/theme1.xml><?xml version="1.0" encoding="utf-8"?>
<a:theme xmlns:a="http://schemas.openxmlformats.org/drawingml/2006/main" name="Mellerud - Innehållssidor">
  <a:themeElements>
    <a:clrScheme name="Melleruds Kommun">
      <a:dk1>
        <a:srgbClr val="000000"/>
      </a:dk1>
      <a:lt1>
        <a:srgbClr val="FFFFFF"/>
      </a:lt1>
      <a:dk2>
        <a:srgbClr val="44546A"/>
      </a:dk2>
      <a:lt2>
        <a:srgbClr val="E7E6E6"/>
      </a:lt2>
      <a:accent1>
        <a:srgbClr val="005EB8"/>
      </a:accent1>
      <a:accent2>
        <a:srgbClr val="B8CCEA"/>
      </a:accent2>
      <a:accent3>
        <a:srgbClr val="003B5C"/>
      </a:accent3>
      <a:accent4>
        <a:srgbClr val="BE83A3"/>
      </a:accent4>
      <a:accent5>
        <a:srgbClr val="279989"/>
      </a:accent5>
      <a:accent6>
        <a:srgbClr val="75787B"/>
      </a:accent6>
      <a:hlink>
        <a:srgbClr val="F9413A"/>
      </a:hlink>
      <a:folHlink>
        <a:srgbClr val="FFC72C"/>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lerud_mall_1901" id="{468F1AB9-4C72-954B-A6ED-EA116CE2BA50}" vid="{4957BD17-FB95-A540-8127-C9C0B7382DB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Mellerud</Template>
  <TotalTime>349</TotalTime>
  <Words>1348</Words>
  <Application>Microsoft Office PowerPoint</Application>
  <PresentationFormat>Bildspel på skärmen (16:9)</PresentationFormat>
  <Paragraphs>68</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Tahoma</vt:lpstr>
      <vt:lpstr>Mellerud - Innehållssidor</vt:lpstr>
      <vt:lpstr>Redovisning av det systematiska arbetsmiljöarbetet KUN 2022</vt:lpstr>
      <vt:lpstr>Arbetsmiljörutiner och handlingsplaner för det systematiska arbetsmiljöarbetet. </vt:lpstr>
      <vt:lpstr>Tillbud</vt:lpstr>
      <vt:lpstr>Skyddsrond sker på alla enheter </vt:lpstr>
      <vt:lpstr>Brand- och utrymningsövning sker på alla enheter</vt:lpstr>
      <vt:lpstr>Medarbetarsamtal sker på alla enheter </vt:lpstr>
      <vt:lpstr>Kartläggning och åtgärder kring den psykosociala arbetsmiljön sker på alla enheter</vt:lpstr>
      <vt:lpstr>    Riskbedömning vid ändring av verksamheten</vt:lpstr>
      <vt:lpstr>Våld och hot </vt:lpstr>
      <vt:lpstr>Introduktion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Redovisning av det systematiska arbetsmiljöarbetet KUN 2022</dc:title>
  <dc:creator>Anders Pettersson</dc:creator>
  <cp:lastModifiedBy>Anders Pettersson</cp:lastModifiedBy>
  <cp:revision>15</cp:revision>
  <dcterms:created xsi:type="dcterms:W3CDTF">2022-02-28T10:38:13Z</dcterms:created>
  <dcterms:modified xsi:type="dcterms:W3CDTF">2022-03-09T09:48:14Z</dcterms:modified>
</cp:coreProperties>
</file>