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4"/>
  </p:notesMasterIdLst>
  <p:sldIdLst>
    <p:sldId id="259" r:id="rId2"/>
    <p:sldId id="283" r:id="rId3"/>
    <p:sldId id="275" r:id="rId4"/>
    <p:sldId id="276" r:id="rId5"/>
    <p:sldId id="286" r:id="rId6"/>
    <p:sldId id="288" r:id="rId7"/>
    <p:sldId id="289" r:id="rId8"/>
    <p:sldId id="291" r:id="rId9"/>
    <p:sldId id="284" r:id="rId10"/>
    <p:sldId id="293" r:id="rId11"/>
    <p:sldId id="271" r:id="rId12"/>
    <p:sldId id="29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i Bertilsson" initials="MB" lastIdx="2" clrIdx="0">
    <p:extLst>
      <p:ext uri="{19B8F6BF-5375-455C-9EA6-DF929625EA0E}">
        <p15:presenceInfo xmlns:p15="http://schemas.microsoft.com/office/powerpoint/2012/main" userId="S::matti.bertilsson@mellerud.se::9eae76e9-9946-4bd8-91a5-d44b271034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0099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83" autoAdjust="0"/>
    <p:restoredTop sz="52008" autoAdjust="0"/>
  </p:normalViewPr>
  <p:slideViewPr>
    <p:cSldViewPr snapToGrid="0">
      <p:cViewPr varScale="1">
        <p:scale>
          <a:sx n="23" d="100"/>
          <a:sy n="23" d="100"/>
        </p:scale>
        <p:origin x="3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8F71E-AAC5-4DA8-9FCA-98FD577AE0C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7A9C7-2745-4C6B-9B0E-126AFF23AE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84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A9C7-2745-4C6B-9B0E-126AFF23AE8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4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1E8E5B-494C-47A0-BEE1-162ADA15C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F0AFA1-3298-466B-9B4B-570AE2F5D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A0A90A-EA24-428A-8A81-5D0BC502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E800E7-C91D-451A-8902-A74A84EBB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C503F5-8A9B-4978-913B-67B4EAF6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62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0EC050-7987-4D5C-9827-A923379B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0EBD5BD-84C8-494E-ABF1-A0FA06C04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68D7E8-6710-4011-9DD8-7DD7DBE4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7F99C9-FF07-4AA1-9EF7-B9B9BEAE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8E74AF-4585-4A91-9D1E-28999415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40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FB4AD21-2843-4229-B15D-10EF820E5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596CAD5-9EB9-4D87-826B-F82F615AF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981DF5-DF98-440E-B2F6-4B855706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B03024-D973-4580-BE36-71895265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EB1275-4FDF-4377-A826-8FED9898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455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9746F7-2541-4049-83BC-ED69DE4D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CEDAFB-BFAA-477E-94DC-ABE75A2F8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472E7B-6CB1-4943-B0B0-66074385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82B8E8-CCE4-4709-A3EA-4BAF6B59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3622C6-6F64-43AE-82AD-00804654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08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C0E092-192F-47D5-BE1E-7C01D411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D92432-14D1-4914-8361-E0B0047B9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A59420-A994-478B-A027-8E48147D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9BBBE2-900E-440B-8E05-648BB255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F2BAF0-D66E-434E-A526-58A1187C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22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CAA9E2-5C6A-46E0-9453-D55891DD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E78CE9-C0AA-4F39-8F43-7E34DBA62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DF407A-8D85-4633-835B-2C5812B18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9AAD39-0541-45F6-9EE4-C81DAF3D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617997-DEBD-45BC-B37C-8E047618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F868AC9-1DC8-4358-93C7-0CC03248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9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877CF9-E4D5-4210-A9FC-9DDDDB979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AF475A-A2B4-41C3-8F79-98D2DAEC2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239215-449E-43A3-9A91-035746D97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90B9045-089F-433B-AD9F-A2CFAEA3F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4FDD9BC-63BE-4C80-A314-6772AB66B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66D7FD-C879-435B-AFF2-1845DABC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42BEBE4-40B5-4FDD-94D8-E6C08BC8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23C1424-D80F-42C6-9A5A-1D26F9E8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CC7FB5-DEB2-4A0B-BD27-CDD52C50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AA86812-0165-49EA-85EC-4E740FB7E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2F608E-C94C-4F84-8820-A286472F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564E59-8E29-49C6-8CA2-02CE3B42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709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06408FC-8882-4915-B794-49BC523DA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6827256-E6BF-4C3A-AA80-1C85CA80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1D97361-981E-4BB9-A66E-573E175E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452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333E6D-CABE-4491-BC2C-F9E9A0A1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62B880-8DCB-42E3-B559-A968400B1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DEB4F8-8AE0-4274-A7FB-6913A5C13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703EF5-2C68-49AC-B7A1-DEC4115D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A9E552-A8DC-482E-8B59-2AB726461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FADEEFE-4C38-487F-94F6-4E919719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74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8EDABA-4D90-4F14-882F-2F0E445B0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4631DB5-870A-41C6-AC45-E67D11449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4F3993-22CB-4BB9-88B6-F8270C56C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CBB081-ECD3-4AD1-8DB0-A1085462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62B0B7-8BCD-45B5-939E-C040DB21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57DDD3-B538-4E78-998E-2857D5E0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59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77BA539-027B-407E-902D-01CC890A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3A21D8-2ABC-436B-AEA5-1548FE686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39EA04-D388-45CE-B1AE-BBFDA49D6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E357-8FE4-4B95-965D-C61012232E48}" type="datetimeFigureOut">
              <a:rPr lang="sv-SE" smtClean="0"/>
              <a:t>2022-08-23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A15F5E-D285-4764-97AA-C85ECC74D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E75C53-194F-4ECC-AAD2-D969B4326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9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490C90-CFE7-4F83-9F9D-3D68B451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5216"/>
            <a:ext cx="9906001" cy="1105471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Examensgrad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6AC063-0AA6-42F5-A353-7DE6FA6E4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57325"/>
            <a:ext cx="11663364" cy="5157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/>
              <a:t>Examensgrad                     Genomsnittlig genomströmning</a:t>
            </a:r>
          </a:p>
          <a:p>
            <a:r>
              <a:rPr lang="sv-SE" sz="2400" dirty="0"/>
              <a:t>2015: 55%                                       3,15 år                            </a:t>
            </a:r>
          </a:p>
          <a:p>
            <a:r>
              <a:rPr lang="sv-SE" sz="2400" dirty="0"/>
              <a:t>2016: 88%                                       3,28</a:t>
            </a:r>
          </a:p>
          <a:p>
            <a:r>
              <a:rPr lang="sv-SE" sz="2400" dirty="0"/>
              <a:t>2017: 84 %                                      3,05                                    </a:t>
            </a:r>
          </a:p>
          <a:p>
            <a:r>
              <a:rPr lang="sv-SE" sz="2400" dirty="0"/>
              <a:t>2018: 77 %                                      3,23                                    </a:t>
            </a:r>
          </a:p>
          <a:p>
            <a:r>
              <a:rPr lang="sv-SE" sz="2400" dirty="0"/>
              <a:t>2019: 93 %                                      3,13</a:t>
            </a:r>
          </a:p>
          <a:p>
            <a:r>
              <a:rPr lang="sv-SE" sz="2400" dirty="0"/>
              <a:t>2020: 76%                                       3,14 </a:t>
            </a:r>
          </a:p>
          <a:p>
            <a:r>
              <a:rPr lang="sv-SE" sz="2400" dirty="0"/>
              <a:t>2021: 87 %                                      3,13 </a:t>
            </a:r>
          </a:p>
          <a:p>
            <a:r>
              <a:rPr lang="sv-SE" sz="2400" b="1" dirty="0">
                <a:highlight>
                  <a:srgbClr val="00FF00"/>
                </a:highlight>
              </a:rPr>
              <a:t>2022: 80%                                       3,2            </a:t>
            </a:r>
            <a:r>
              <a:rPr lang="sv-SE" sz="2400" b="1" dirty="0"/>
              <a:t>          </a:t>
            </a:r>
          </a:p>
          <a:p>
            <a:endParaRPr lang="sv-SE" sz="2400" dirty="0"/>
          </a:p>
          <a:p>
            <a:pPr marL="0" indent="0">
              <a:buNone/>
            </a:pPr>
            <a:r>
              <a:rPr lang="sv-SE" sz="2400" dirty="0"/>
              <a:t>Antalet elever som gick åk 3 har varit 25. Av dessa har 20 avgått med examen under tre år. </a:t>
            </a:r>
            <a:br>
              <a:rPr lang="sv-SE" sz="2400" dirty="0"/>
            </a:br>
            <a:r>
              <a:rPr lang="sv-SE" sz="2400" dirty="0"/>
              <a:t>Två elever har fått studiebevis. Tre går klart i årskurs 4. </a:t>
            </a:r>
          </a:p>
        </p:txBody>
      </p:sp>
    </p:spTree>
    <p:extLst>
      <p:ext uri="{BB962C8B-B14F-4D97-AF65-F5344CB8AC3E}">
        <p14:creationId xmlns:p14="http://schemas.microsoft.com/office/powerpoint/2010/main" val="100936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2945B1-E008-8AA8-1B18-BD0FEAA5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  <a:highlight>
                  <a:srgbClr val="990099"/>
                </a:highlight>
              </a:rPr>
              <a:t>Läget inför 22/23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C6970C-5B5E-7B36-0791-1A17D1407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Antal IMS/IMA/IMY elever. = </a:t>
            </a:r>
            <a:r>
              <a:rPr lang="sv-SE" b="1" dirty="0"/>
              <a:t>21</a:t>
            </a:r>
          </a:p>
          <a:p>
            <a:r>
              <a:rPr lang="sv-SE" sz="2800" dirty="0"/>
              <a:t>Meritvärde totalt nya elever =  som fjolåret- runt 140</a:t>
            </a:r>
          </a:p>
          <a:p>
            <a:r>
              <a:rPr lang="sv-SE" sz="2800" dirty="0"/>
              <a:t>Coronafria marknadsföringsmöjligheter</a:t>
            </a:r>
            <a:endParaRPr lang="sv-SE" b="1" dirty="0"/>
          </a:p>
          <a:p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r>
              <a:rPr lang="sv-SE" sz="3200" b="1" dirty="0"/>
              <a:t>Ekonomi: </a:t>
            </a:r>
          </a:p>
          <a:p>
            <a:r>
              <a:rPr lang="sv-SE" sz="2800" dirty="0"/>
              <a:t>Fortsatt organisationsanpassning </a:t>
            </a:r>
          </a:p>
          <a:p>
            <a:r>
              <a:rPr lang="sv-SE" sz="2800" dirty="0"/>
              <a:t>Besparing ca 2 - 2,5 tjänst.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734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42C943-C5CA-4DD4-8539-9A36697D8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4000" b="1" dirty="0">
                <a:solidFill>
                  <a:schemeClr val="bg1"/>
                </a:solidFill>
                <a:highlight>
                  <a:srgbClr val="800080"/>
                </a:highlight>
              </a:rPr>
              <a:t>Framtid 22/23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49AF1C-D21B-47DE-8723-45804B596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25000" lnSpcReduction="20000"/>
          </a:bodyPr>
          <a:lstStyle/>
          <a:p>
            <a:pPr marL="0" indent="0" fontAlgn="t">
              <a:buNone/>
            </a:pPr>
            <a:endParaRPr lang="sv-SE" sz="11200" dirty="0"/>
          </a:p>
          <a:p>
            <a:pPr marL="0" indent="0" fontAlgn="t">
              <a:buNone/>
            </a:pPr>
            <a:r>
              <a:rPr lang="sv-SE" sz="11200" dirty="0"/>
              <a:t>Utmaningar: Fler anpassningar på lärlingsplats, Närvaroförbättring, utveckla yrkesteorin, goda </a:t>
            </a:r>
            <a:r>
              <a:rPr lang="sv-SE" sz="11200" dirty="0" err="1"/>
              <a:t>söktal</a:t>
            </a:r>
            <a:r>
              <a:rPr lang="sv-SE" sz="11200" dirty="0"/>
              <a:t>. Meritvärde 140 i åk 1.</a:t>
            </a:r>
          </a:p>
          <a:p>
            <a:pPr marL="0" indent="0" fontAlgn="t">
              <a:buNone/>
            </a:pPr>
            <a:r>
              <a:rPr lang="sv-SE" sz="11200" dirty="0"/>
              <a:t> </a:t>
            </a:r>
          </a:p>
          <a:p>
            <a:pPr marL="0" indent="0" fontAlgn="t">
              <a:buNone/>
            </a:pPr>
            <a:r>
              <a:rPr lang="sv-SE" sz="11200" dirty="0"/>
              <a:t>Budgetutmaning- fortsatt anpassning -  svårt m snabb omställning</a:t>
            </a:r>
          </a:p>
          <a:p>
            <a:pPr marL="0" indent="0" fontAlgn="t">
              <a:buNone/>
            </a:pPr>
            <a:r>
              <a:rPr lang="sv-SE" sz="11200" dirty="0"/>
              <a:t>, </a:t>
            </a:r>
          </a:p>
          <a:p>
            <a:pPr marL="0" indent="0" fontAlgn="t">
              <a:buNone/>
            </a:pPr>
            <a:r>
              <a:rPr lang="sv-SE" sz="11200" dirty="0"/>
              <a:t>Mer och bättre marknadsföring, fortsatt profilering, fortsatt helt nödvändig samverkan m Vux </a:t>
            </a:r>
          </a:p>
          <a:p>
            <a:pPr marL="0" indent="0" fontAlgn="t">
              <a:buNone/>
            </a:pPr>
            <a:endParaRPr lang="sv-SE" sz="11200" dirty="0"/>
          </a:p>
          <a:p>
            <a:pPr marL="0" indent="0" fontAlgn="t">
              <a:buNone/>
            </a:pPr>
            <a:r>
              <a:rPr lang="sv-SE" sz="11200" dirty="0"/>
              <a:t>Visa på värdet av ett lärlingsgymnasium och IM på hemmaplan </a:t>
            </a:r>
          </a:p>
          <a:p>
            <a:pPr marL="0" indent="0" fontAlgn="t">
              <a:buNone/>
            </a:pPr>
            <a:endParaRPr lang="sv-SE" sz="11200" dirty="0"/>
          </a:p>
          <a:p>
            <a:pPr fontAlgn="t">
              <a:buFontTx/>
              <a:buChar char="-"/>
            </a:pPr>
            <a:endParaRPr lang="sv-SE" sz="4000" dirty="0"/>
          </a:p>
          <a:p>
            <a:pPr marL="0" indent="0" fontAlgn="t">
              <a:buNone/>
            </a:pPr>
            <a:endParaRPr lang="sv-SE" sz="4000" dirty="0"/>
          </a:p>
          <a:p>
            <a:pPr marL="0" indent="0" fontAlgn="t">
              <a:buNone/>
            </a:pPr>
            <a:endParaRPr lang="sv-SE" sz="9600" dirty="0"/>
          </a:p>
          <a:p>
            <a:pPr marL="0" indent="0" fontAlgn="t">
              <a:buNone/>
            </a:pPr>
            <a:endParaRPr lang="sv-SE" sz="8600" dirty="0"/>
          </a:p>
          <a:p>
            <a:pPr marL="0" indent="0" fontAlgn="t">
              <a:buNone/>
            </a:pPr>
            <a:endParaRPr lang="sv-SE" sz="3200" dirty="0"/>
          </a:p>
          <a:p>
            <a:pPr marL="0" indent="0" fontAlgn="t">
              <a:buNone/>
            </a:pPr>
            <a:r>
              <a:rPr lang="sv-SE" sz="3200" dirty="0"/>
              <a:t> </a:t>
            </a:r>
          </a:p>
          <a:p>
            <a:pPr marL="0" indent="0" fontAlgn="t">
              <a:buNone/>
            </a:pPr>
            <a:endParaRPr lang="sv-SE" sz="3200" dirty="0"/>
          </a:p>
          <a:p>
            <a:pPr marL="0" indent="0" fontAlgn="t">
              <a:buNone/>
            </a:pPr>
            <a:r>
              <a:rPr lang="sv-SE" sz="3200" dirty="0"/>
              <a:t> </a:t>
            </a:r>
          </a:p>
          <a:p>
            <a:pPr fontAlgn="t"/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668100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F47B5F-1AA7-2B3E-8445-E470C39E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52BA17-00D5-A4B1-B7C5-CDD18D742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150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49854" y="365125"/>
            <a:ext cx="10903946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Kursbetyg  - nationella program examensklass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95380"/>
              </p:ext>
            </p:extLst>
          </p:nvPr>
        </p:nvGraphicFramePr>
        <p:xfrm>
          <a:off x="449854" y="1582148"/>
          <a:ext cx="11682707" cy="4879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546">
                  <a:extLst>
                    <a:ext uri="{9D8B030D-6E8A-4147-A177-3AD203B41FA5}">
                      <a16:colId xmlns:a16="http://schemas.microsoft.com/office/drawing/2014/main" val="575123599"/>
                    </a:ext>
                  </a:extLst>
                </a:gridCol>
                <a:gridCol w="1996966">
                  <a:extLst>
                    <a:ext uri="{9D8B030D-6E8A-4147-A177-3AD203B41FA5}">
                      <a16:colId xmlns:a16="http://schemas.microsoft.com/office/drawing/2014/main" val="4265777183"/>
                    </a:ext>
                  </a:extLst>
                </a:gridCol>
                <a:gridCol w="662151">
                  <a:extLst>
                    <a:ext uri="{9D8B030D-6E8A-4147-A177-3AD203B41FA5}">
                      <a16:colId xmlns:a16="http://schemas.microsoft.com/office/drawing/2014/main" val="3530174176"/>
                    </a:ext>
                  </a:extLst>
                </a:gridCol>
                <a:gridCol w="798513">
                  <a:extLst>
                    <a:ext uri="{9D8B030D-6E8A-4147-A177-3AD203B41FA5}">
                      <a16:colId xmlns:a16="http://schemas.microsoft.com/office/drawing/2014/main" val="1339164837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17446484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90273839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1991030014"/>
                    </a:ext>
                  </a:extLst>
                </a:gridCol>
                <a:gridCol w="620110">
                  <a:extLst>
                    <a:ext uri="{9D8B030D-6E8A-4147-A177-3AD203B41FA5}">
                      <a16:colId xmlns:a16="http://schemas.microsoft.com/office/drawing/2014/main" val="1954428293"/>
                    </a:ext>
                  </a:extLst>
                </a:gridCol>
                <a:gridCol w="5257645">
                  <a:extLst>
                    <a:ext uri="{9D8B030D-6E8A-4147-A177-3AD203B41FA5}">
                      <a16:colId xmlns:a16="http://schemas.microsoft.com/office/drawing/2014/main" val="1155809385"/>
                    </a:ext>
                  </a:extLst>
                </a:gridCol>
              </a:tblGrid>
              <a:tr h="116238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F + </a:t>
                      </a:r>
                    </a:p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64138916"/>
                  </a:ext>
                </a:extLst>
              </a:tr>
              <a:tr h="5452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Antal satta kursbetyg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= 678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  255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156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154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52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Sa: </a:t>
                      </a:r>
                      <a:r>
                        <a:rPr lang="sv-SE" sz="2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98 % klarar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minst godkända kursbetyg</a:t>
                      </a:r>
                    </a:p>
                    <a:p>
                      <a:endParaRPr lang="sv-SE" sz="2400" b="1" dirty="0"/>
                    </a:p>
                    <a:p>
                      <a:endParaRPr lang="sv-SE" sz="2400" dirty="0"/>
                    </a:p>
                    <a:p>
                      <a:endParaRPr lang="sv-SE" sz="2400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8711356"/>
                  </a:ext>
                </a:extLst>
              </a:tr>
              <a:tr h="452612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Andel%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  38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493507"/>
                  </a:ext>
                </a:extLst>
              </a:tr>
              <a:tr h="731872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59188"/>
                  </a:ext>
                </a:extLst>
              </a:tr>
              <a:tr h="732601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23112469"/>
                  </a:ext>
                </a:extLst>
              </a:tr>
              <a:tr h="696777"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9935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27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91752-C4C5-4117-B087-497A10E8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1499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Meritvärde – nationella program- examensklass</a:t>
            </a:r>
            <a:endParaRPr lang="sv-S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1FF8B5-D34E-4B81-B937-8D1839F3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2883"/>
            <a:ext cx="9720073" cy="4396477"/>
          </a:xfrm>
        </p:spPr>
        <p:txBody>
          <a:bodyPr>
            <a:noAutofit/>
          </a:bodyPr>
          <a:lstStyle/>
          <a:p>
            <a:r>
              <a:rPr lang="sv-SE" sz="2400" dirty="0"/>
              <a:t>2015 – 13,6</a:t>
            </a:r>
          </a:p>
          <a:p>
            <a:r>
              <a:rPr lang="sv-SE" sz="2400" dirty="0"/>
              <a:t>2016 – 13.1</a:t>
            </a:r>
          </a:p>
          <a:p>
            <a:r>
              <a:rPr lang="sv-SE" sz="2400" dirty="0"/>
              <a:t>2017 – 13,2</a:t>
            </a:r>
          </a:p>
          <a:p>
            <a:r>
              <a:rPr lang="sv-SE" sz="2400" dirty="0"/>
              <a:t>2018 – 13,8</a:t>
            </a:r>
          </a:p>
          <a:p>
            <a:r>
              <a:rPr lang="sv-SE" sz="2400" dirty="0"/>
              <a:t>2019 – 12,8        </a:t>
            </a:r>
          </a:p>
          <a:p>
            <a:r>
              <a:rPr lang="sv-SE" sz="2400" dirty="0"/>
              <a:t>2020 -  11,6 </a:t>
            </a:r>
          </a:p>
          <a:p>
            <a:r>
              <a:rPr lang="sv-SE" sz="2400" dirty="0"/>
              <a:t>2021 – 12,4</a:t>
            </a:r>
          </a:p>
          <a:p>
            <a:r>
              <a:rPr lang="sv-SE" sz="2400" b="1" dirty="0">
                <a:highlight>
                  <a:srgbClr val="66FF33"/>
                </a:highlight>
              </a:rPr>
              <a:t>2022 -  12,8</a:t>
            </a:r>
          </a:p>
        </p:txBody>
      </p:sp>
    </p:spTree>
    <p:extLst>
      <p:ext uri="{BB962C8B-B14F-4D97-AF65-F5344CB8AC3E}">
        <p14:creationId xmlns:p14="http://schemas.microsoft.com/office/powerpoint/2010/main" val="341120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49854" y="277605"/>
            <a:ext cx="10903946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Kursbetyg  Gy </a:t>
            </a:r>
            <a:r>
              <a:rPr lang="sv-SE" b="1" dirty="0" err="1">
                <a:solidFill>
                  <a:schemeClr val="bg1"/>
                </a:solidFill>
                <a:highlight>
                  <a:srgbClr val="800080"/>
                </a:highlight>
              </a:rPr>
              <a:t>inkl</a:t>
            </a:r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 IM- alla årskurser</a:t>
            </a:r>
            <a:b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</a:br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jämförelse </a:t>
            </a:r>
            <a:r>
              <a:rPr lang="sv-SE" b="1" dirty="0" err="1">
                <a:solidFill>
                  <a:schemeClr val="bg1"/>
                </a:solidFill>
                <a:highlight>
                  <a:srgbClr val="800080"/>
                </a:highlight>
              </a:rPr>
              <a:t>Kv</a:t>
            </a:r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 och M 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667877"/>
              </p:ext>
            </p:extLst>
          </p:nvPr>
        </p:nvGraphicFramePr>
        <p:xfrm>
          <a:off x="449854" y="1603168"/>
          <a:ext cx="11544922" cy="3539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520">
                  <a:extLst>
                    <a:ext uri="{9D8B030D-6E8A-4147-A177-3AD203B41FA5}">
                      <a16:colId xmlns:a16="http://schemas.microsoft.com/office/drawing/2014/main" val="575123599"/>
                    </a:ext>
                  </a:extLst>
                </a:gridCol>
                <a:gridCol w="718654">
                  <a:extLst>
                    <a:ext uri="{9D8B030D-6E8A-4147-A177-3AD203B41FA5}">
                      <a16:colId xmlns:a16="http://schemas.microsoft.com/office/drawing/2014/main" val="4265777183"/>
                    </a:ext>
                  </a:extLst>
                </a:gridCol>
                <a:gridCol w="812489">
                  <a:extLst>
                    <a:ext uri="{9D8B030D-6E8A-4147-A177-3AD203B41FA5}">
                      <a16:colId xmlns:a16="http://schemas.microsoft.com/office/drawing/2014/main" val="3530174176"/>
                    </a:ext>
                  </a:extLst>
                </a:gridCol>
                <a:gridCol w="729116">
                  <a:extLst>
                    <a:ext uri="{9D8B030D-6E8A-4147-A177-3AD203B41FA5}">
                      <a16:colId xmlns:a16="http://schemas.microsoft.com/office/drawing/2014/main" val="1339164837"/>
                    </a:ext>
                  </a:extLst>
                </a:gridCol>
                <a:gridCol w="729115">
                  <a:extLst>
                    <a:ext uri="{9D8B030D-6E8A-4147-A177-3AD203B41FA5}">
                      <a16:colId xmlns:a16="http://schemas.microsoft.com/office/drawing/2014/main" val="1744648480"/>
                    </a:ext>
                  </a:extLst>
                </a:gridCol>
                <a:gridCol w="674432">
                  <a:extLst>
                    <a:ext uri="{9D8B030D-6E8A-4147-A177-3AD203B41FA5}">
                      <a16:colId xmlns:a16="http://schemas.microsoft.com/office/drawing/2014/main" val="3390273839"/>
                    </a:ext>
                  </a:extLst>
                </a:gridCol>
                <a:gridCol w="747344">
                  <a:extLst>
                    <a:ext uri="{9D8B030D-6E8A-4147-A177-3AD203B41FA5}">
                      <a16:colId xmlns:a16="http://schemas.microsoft.com/office/drawing/2014/main" val="1991030014"/>
                    </a:ext>
                  </a:extLst>
                </a:gridCol>
                <a:gridCol w="1087663">
                  <a:extLst>
                    <a:ext uri="{9D8B030D-6E8A-4147-A177-3AD203B41FA5}">
                      <a16:colId xmlns:a16="http://schemas.microsoft.com/office/drawing/2014/main" val="1954428293"/>
                    </a:ext>
                  </a:extLst>
                </a:gridCol>
                <a:gridCol w="5154589">
                  <a:extLst>
                    <a:ext uri="{9D8B030D-6E8A-4147-A177-3AD203B41FA5}">
                      <a16:colId xmlns:a16="http://schemas.microsoft.com/office/drawing/2014/main" val="1155809385"/>
                    </a:ext>
                  </a:extLst>
                </a:gridCol>
              </a:tblGrid>
              <a:tr h="833172">
                <a:tc>
                  <a:txBody>
                    <a:bodyPr/>
                    <a:lstStyle/>
                    <a:p>
                      <a:r>
                        <a:rPr lang="sv-SE" sz="2400" b="1" dirty="0"/>
                        <a:t>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F+ -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MERIT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VÄRDE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               58% MÄN , 42 % </a:t>
                      </a:r>
                      <a:r>
                        <a:rPr lang="sv-SE" sz="2400" dirty="0" err="1"/>
                        <a:t>Kv</a:t>
                      </a:r>
                      <a:endParaRPr lang="sv-SE" sz="2400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64138916"/>
                  </a:ext>
                </a:extLst>
              </a:tr>
              <a:tr h="464978">
                <a:tc>
                  <a:txBody>
                    <a:bodyPr/>
                    <a:lstStyle/>
                    <a:p>
                      <a:endParaRPr lang="sv-SE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 rowSpan="3">
                  <a:txBody>
                    <a:bodyPr/>
                    <a:lstStyle/>
                    <a:p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v-SE" sz="2400" b="0" dirty="0">
                          <a:solidFill>
                            <a:schemeClr val="tx1"/>
                          </a:solidFill>
                        </a:rPr>
                        <a:t>Kvinnor når bättre betygsresultat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8711356"/>
                  </a:ext>
                </a:extLst>
              </a:tr>
              <a:tr h="603548"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Kv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26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6350" marR="6350" marT="6350" marB="0">
                    <a:solidFill>
                      <a:srgbClr val="66FF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493507"/>
                  </a:ext>
                </a:extLst>
              </a:tr>
              <a:tr h="684256"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35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6350" marR="6350" marT="6350" marB="0">
                    <a:solidFill>
                      <a:srgbClr val="66FF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59188"/>
                  </a:ext>
                </a:extLst>
              </a:tr>
              <a:tr h="488884"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sv-SE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23112469"/>
                  </a:ext>
                </a:extLst>
              </a:tr>
              <a:tr h="464978"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9935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50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49854" y="365125"/>
            <a:ext cx="10903946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Kursbetyg</a:t>
            </a:r>
            <a:r>
              <a:rPr lang="sv-SE" b="1" dirty="0">
                <a:solidFill>
                  <a:srgbClr val="990099"/>
                </a:solidFill>
                <a:highlight>
                  <a:srgbClr val="800080"/>
                </a:highlight>
              </a:rPr>
              <a:t> </a:t>
            </a:r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alla klasser%  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732383"/>
              </p:ext>
            </p:extLst>
          </p:nvPr>
        </p:nvGraphicFramePr>
        <p:xfrm>
          <a:off x="449854" y="1566041"/>
          <a:ext cx="11544922" cy="5397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118">
                  <a:extLst>
                    <a:ext uri="{9D8B030D-6E8A-4147-A177-3AD203B41FA5}">
                      <a16:colId xmlns:a16="http://schemas.microsoft.com/office/drawing/2014/main" val="575123599"/>
                    </a:ext>
                  </a:extLst>
                </a:gridCol>
                <a:gridCol w="1545021">
                  <a:extLst>
                    <a:ext uri="{9D8B030D-6E8A-4147-A177-3AD203B41FA5}">
                      <a16:colId xmlns:a16="http://schemas.microsoft.com/office/drawing/2014/main" val="4265777183"/>
                    </a:ext>
                  </a:extLst>
                </a:gridCol>
                <a:gridCol w="641131">
                  <a:extLst>
                    <a:ext uri="{9D8B030D-6E8A-4147-A177-3AD203B41FA5}">
                      <a16:colId xmlns:a16="http://schemas.microsoft.com/office/drawing/2014/main" val="3530174176"/>
                    </a:ext>
                  </a:extLst>
                </a:gridCol>
                <a:gridCol w="662152">
                  <a:extLst>
                    <a:ext uri="{9D8B030D-6E8A-4147-A177-3AD203B41FA5}">
                      <a16:colId xmlns:a16="http://schemas.microsoft.com/office/drawing/2014/main" val="1339164837"/>
                    </a:ext>
                  </a:extLst>
                </a:gridCol>
                <a:gridCol w="651641">
                  <a:extLst>
                    <a:ext uri="{9D8B030D-6E8A-4147-A177-3AD203B41FA5}">
                      <a16:colId xmlns:a16="http://schemas.microsoft.com/office/drawing/2014/main" val="1744648480"/>
                    </a:ext>
                  </a:extLst>
                </a:gridCol>
                <a:gridCol w="641131">
                  <a:extLst>
                    <a:ext uri="{9D8B030D-6E8A-4147-A177-3AD203B41FA5}">
                      <a16:colId xmlns:a16="http://schemas.microsoft.com/office/drawing/2014/main" val="3390273839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val="1991030014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1954428293"/>
                    </a:ext>
                  </a:extLst>
                </a:gridCol>
                <a:gridCol w="5373259">
                  <a:extLst>
                    <a:ext uri="{9D8B030D-6E8A-4147-A177-3AD203B41FA5}">
                      <a16:colId xmlns:a16="http://schemas.microsoft.com/office/drawing/2014/main" val="1155809385"/>
                    </a:ext>
                  </a:extLst>
                </a:gridCol>
              </a:tblGrid>
              <a:tr h="998021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  <a:p>
                      <a:endParaRPr lang="sv-SE" sz="2400" dirty="0"/>
                    </a:p>
                    <a:p>
                      <a:r>
                        <a:rPr lang="sv-SE" sz="2400" dirty="0"/>
                        <a:t>% kursbetyg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F + -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64138916"/>
                  </a:ext>
                </a:extLst>
              </a:tr>
              <a:tr h="874074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highlight>
                            <a:srgbClr val="66FF33"/>
                          </a:highlight>
                          <a:latin typeface="Calibri" panose="020F0502020204030204" pitchFamily="34" charset="0"/>
                        </a:rPr>
                        <a:t>Ma 1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highlight>
                            <a:srgbClr val="66FF33"/>
                          </a:highlight>
                          <a:latin typeface="Calibri" panose="020F0502020204030204" pitchFamily="34" charset="0"/>
                        </a:rPr>
                        <a:t>Eng 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/>
                </a:tc>
                <a:tc rowSpan="3">
                  <a:txBody>
                    <a:bodyPr/>
                    <a:lstStyle/>
                    <a:p>
                      <a:r>
                        <a:rPr lang="sv-SE" sz="2400" dirty="0"/>
                        <a:t>Utsträckta tider i MA 1 och </a:t>
                      </a:r>
                      <a:br>
                        <a:rPr lang="sv-SE" sz="2400" dirty="0"/>
                      </a:br>
                      <a:r>
                        <a:rPr lang="sv-SE" sz="2400" dirty="0"/>
                        <a:t>Eng 5 påverkar statistiken</a:t>
                      </a:r>
                    </a:p>
                    <a:p>
                      <a:endParaRPr lang="sv-SE" sz="3200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8711356"/>
                  </a:ext>
                </a:extLst>
              </a:tr>
              <a:tr h="87407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 err="1">
                          <a:solidFill>
                            <a:srgbClr val="7030A0"/>
                          </a:solidFill>
                        </a:rPr>
                        <a:t>Sv</a:t>
                      </a:r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  1</a:t>
                      </a:r>
                    </a:p>
                    <a:p>
                      <a:r>
                        <a:rPr lang="sv-SE" sz="2400" b="1" dirty="0" err="1">
                          <a:solidFill>
                            <a:srgbClr val="7030A0"/>
                          </a:solidFill>
                        </a:rPr>
                        <a:t>SvA</a:t>
                      </a:r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 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  <a:p>
                      <a:r>
                        <a:rPr lang="sv-SE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47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46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30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15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  <a:p>
                      <a:r>
                        <a:rPr lang="sv-SE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350" marR="6350" marT="6350" marB="0"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493507"/>
                  </a:ext>
                </a:extLst>
              </a:tr>
              <a:tr h="87407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Idrott 1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NK 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59188"/>
                  </a:ext>
                </a:extLst>
              </a:tr>
              <a:tr h="96336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23112469"/>
                  </a:ext>
                </a:extLst>
              </a:tr>
              <a:tr h="708353"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9935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75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235" y="0"/>
            <a:ext cx="10905565" cy="889000"/>
          </a:xfrm>
        </p:spPr>
        <p:txBody>
          <a:bodyPr>
            <a:normAutofit/>
          </a:bodyPr>
          <a:lstStyle/>
          <a:p>
            <a:r>
              <a:rPr lang="sv-SE" sz="4000" b="1" dirty="0">
                <a:solidFill>
                  <a:schemeClr val="bg1"/>
                </a:solidFill>
                <a:highlight>
                  <a:srgbClr val="80008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Resultat IM 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3554"/>
              </p:ext>
            </p:extLst>
          </p:nvPr>
        </p:nvGraphicFramePr>
        <p:xfrm>
          <a:off x="3378200" y="330200"/>
          <a:ext cx="8008140" cy="7557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473">
                  <a:extLst>
                    <a:ext uri="{9D8B030D-6E8A-4147-A177-3AD203B41FA5}">
                      <a16:colId xmlns:a16="http://schemas.microsoft.com/office/drawing/2014/main" val="2883608767"/>
                    </a:ext>
                  </a:extLst>
                </a:gridCol>
                <a:gridCol w="593766">
                  <a:extLst>
                    <a:ext uri="{9D8B030D-6E8A-4147-A177-3AD203B41FA5}">
                      <a16:colId xmlns:a16="http://schemas.microsoft.com/office/drawing/2014/main" val="1623691119"/>
                    </a:ext>
                  </a:extLst>
                </a:gridCol>
                <a:gridCol w="495276">
                  <a:extLst>
                    <a:ext uri="{9D8B030D-6E8A-4147-A177-3AD203B41FA5}">
                      <a16:colId xmlns:a16="http://schemas.microsoft.com/office/drawing/2014/main" val="221993089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4247782627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173397618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1447888935"/>
                    </a:ext>
                  </a:extLst>
                </a:gridCol>
                <a:gridCol w="3466002">
                  <a:extLst>
                    <a:ext uri="{9D8B030D-6E8A-4147-A177-3AD203B41FA5}">
                      <a16:colId xmlns:a16="http://schemas.microsoft.com/office/drawing/2014/main" val="2290307699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1455782801"/>
                    </a:ext>
                  </a:extLst>
                </a:gridCol>
                <a:gridCol w="361223">
                  <a:extLst>
                    <a:ext uri="{9D8B030D-6E8A-4147-A177-3AD203B41FA5}">
                      <a16:colId xmlns:a16="http://schemas.microsoft.com/office/drawing/2014/main" val="3393512321"/>
                    </a:ext>
                  </a:extLst>
                </a:gridCol>
              </a:tblGrid>
              <a:tr h="467478"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62228900"/>
                  </a:ext>
                </a:extLst>
              </a:tr>
              <a:tr h="928101"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Antal elever 21/22</a:t>
                      </a:r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highlight>
                            <a:srgbClr val="66FF33"/>
                          </a:highlight>
                          <a:latin typeface="+mn-lt"/>
                        </a:rPr>
                        <a:t>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11016102"/>
                  </a:ext>
                </a:extLst>
              </a:tr>
              <a:tr h="467478"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Antal </a:t>
                      </a:r>
                      <a:r>
                        <a:rPr lang="sv-SE" sz="2800" b="1" u="none" strike="noStrike" dirty="0" err="1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gybehöriga</a:t>
                      </a:r>
                      <a:endParaRPr lang="sv-SE" sz="2800" b="1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highlight>
                            <a:srgbClr val="66FF33"/>
                          </a:highlight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highlight>
                            <a:srgbClr val="66FF33"/>
                          </a:highlight>
                          <a:latin typeface="+mn-lt"/>
                        </a:rPr>
                        <a:t>Antal till </a:t>
                      </a:r>
                      <a:r>
                        <a:rPr lang="sv-SE" sz="2400" b="1" i="0" u="none" strike="noStrike" dirty="0" err="1">
                          <a:solidFill>
                            <a:srgbClr val="7030A0"/>
                          </a:solidFill>
                          <a:effectLst/>
                          <a:highlight>
                            <a:srgbClr val="66FF33"/>
                          </a:highlight>
                          <a:latin typeface="+mn-lt"/>
                        </a:rPr>
                        <a:t>IMYrkesintro</a:t>
                      </a:r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highlight>
                            <a:srgbClr val="66FF33"/>
                          </a:highlight>
                          <a:latin typeface="+mn-lt"/>
                        </a:rPr>
                        <a:t> = 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28962134"/>
                  </a:ext>
                </a:extLst>
              </a:tr>
              <a:tr h="274930">
                <a:tc>
                  <a:txBody>
                    <a:bodyPr/>
                    <a:lstStyle/>
                    <a:p>
                      <a:endParaRPr lang="sv-SE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54954538"/>
                  </a:ext>
                </a:extLst>
              </a:tr>
              <a:tr h="5073711"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Fortsätter IMA/S/Y</a:t>
                      </a:r>
                    </a:p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Slutar/flytt/annan skola</a:t>
                      </a:r>
                    </a:p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Antal nya IM 22/23</a:t>
                      </a:r>
                    </a:p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Total antal IM 22/23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  <a:p>
                      <a:pPr algn="ctr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highlight>
                          <a:srgbClr val="66FF33"/>
                        </a:highlight>
                        <a:latin typeface="+mn-lt"/>
                      </a:endParaRPr>
                    </a:p>
                    <a:p>
                      <a:pPr algn="ctr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highlight>
                            <a:srgbClr val="66FF33"/>
                          </a:highlight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83161462"/>
                  </a:ext>
                </a:extLst>
              </a:tr>
              <a:tr h="187814"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04834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4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42C943-C5CA-4DD4-8539-9A36697D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chemeClr val="bg1"/>
                </a:solidFill>
                <a:highlight>
                  <a:srgbClr val="800080"/>
                </a:highlight>
              </a:rPr>
              <a:t>Analys 21-22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49AF1C-D21B-47DE-8723-45804B59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29250" cy="4351338"/>
          </a:xfrm>
        </p:spPr>
        <p:txBody>
          <a:bodyPr>
            <a:normAutofit fontScale="25000" lnSpcReduction="20000"/>
          </a:bodyPr>
          <a:lstStyle/>
          <a:p>
            <a:pPr fontAlgn="t"/>
            <a:r>
              <a:rPr lang="sv-SE" sz="9600" dirty="0"/>
              <a:t>Stark spurt i åk 3- -gott pedagogisk samarbete. Examensgrad ca 80%. </a:t>
            </a:r>
            <a:br>
              <a:rPr lang="sv-SE" sz="9600" dirty="0"/>
            </a:br>
            <a:r>
              <a:rPr lang="sv-SE" sz="9600" dirty="0"/>
              <a:t>Mycket hög anställningsgrad e. examen.</a:t>
            </a:r>
          </a:p>
          <a:p>
            <a:pPr marL="0" indent="0" fontAlgn="t">
              <a:buNone/>
            </a:pPr>
            <a:endParaRPr lang="sv-SE" sz="9600" dirty="0"/>
          </a:p>
          <a:p>
            <a:pPr fontAlgn="t"/>
            <a:r>
              <a:rPr lang="sv-SE" sz="9600" dirty="0"/>
              <a:t>IMSPRÅK : Färre elever än tidigare -för året mycket motiverade. </a:t>
            </a:r>
            <a:endParaRPr lang="sv-SE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fontAlgn="t">
              <a:buNone/>
            </a:pPr>
            <a:endParaRPr lang="sv-SE" sz="9600" dirty="0"/>
          </a:p>
          <a:p>
            <a:pPr fontAlgn="t"/>
            <a:r>
              <a:rPr lang="sv-SE" sz="9600" dirty="0"/>
              <a:t>Coronaeffekter 1 – negativt mest för de med inlärningshinder. Låg sjukfrånvaro bland medarbetare.</a:t>
            </a:r>
          </a:p>
          <a:p>
            <a:pPr fontAlgn="t"/>
            <a:endParaRPr lang="sv-SE" sz="9600" dirty="0"/>
          </a:p>
          <a:p>
            <a:r>
              <a:rPr lang="sv-SE" sz="9600" dirty="0"/>
              <a:t>Åk 1-2 Andelen med låga meritvärde från grundskolan fler, nu  i snitt 140.</a:t>
            </a:r>
          </a:p>
          <a:p>
            <a:pPr marL="0" indent="0" fontAlgn="t">
              <a:buNone/>
            </a:pPr>
            <a:endParaRPr lang="sv-SE" sz="11200" dirty="0"/>
          </a:p>
          <a:p>
            <a:pPr fontAlgn="t"/>
            <a:endParaRPr lang="sv-SE" sz="11200" dirty="0"/>
          </a:p>
          <a:p>
            <a:pPr marL="0" indent="0" fontAlgn="t">
              <a:buNone/>
            </a:pPr>
            <a:endParaRPr lang="sv-SE" sz="11200" dirty="0"/>
          </a:p>
          <a:p>
            <a:pPr marL="0" indent="0" fontAlgn="t">
              <a:buNone/>
            </a:pPr>
            <a:endParaRPr lang="sv-SE" sz="11200" dirty="0"/>
          </a:p>
          <a:p>
            <a:pPr marL="0" indent="0" fontAlgn="t">
              <a:buNone/>
            </a:pPr>
            <a:endParaRPr lang="sv-SE" sz="8600" dirty="0"/>
          </a:p>
          <a:p>
            <a:pPr marL="0" indent="0" fontAlgn="t">
              <a:buNone/>
            </a:pPr>
            <a:endParaRPr lang="sv-SE" sz="3200" dirty="0"/>
          </a:p>
          <a:p>
            <a:pPr marL="0" indent="0" fontAlgn="t">
              <a:buNone/>
            </a:pPr>
            <a:r>
              <a:rPr lang="sv-SE" sz="3200" dirty="0"/>
              <a:t> </a:t>
            </a:r>
          </a:p>
          <a:p>
            <a:pPr marL="0" indent="0" fontAlgn="t">
              <a:buNone/>
            </a:pPr>
            <a:endParaRPr lang="sv-SE" sz="3200" dirty="0"/>
          </a:p>
          <a:p>
            <a:pPr marL="0" indent="0" fontAlgn="t">
              <a:buNone/>
            </a:pPr>
            <a:r>
              <a:rPr lang="sv-SE" sz="3200" dirty="0"/>
              <a:t> </a:t>
            </a:r>
          </a:p>
          <a:p>
            <a:pPr fontAlgn="t"/>
            <a:endParaRPr lang="sv-SE" sz="32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F05D03-6B14-EADE-F698-634EC34F7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10226" cy="4351338"/>
          </a:xfrm>
        </p:spPr>
        <p:txBody>
          <a:bodyPr>
            <a:noAutofit/>
          </a:bodyPr>
          <a:lstStyle/>
          <a:p>
            <a:r>
              <a:rPr lang="sv-SE" sz="2400" dirty="0"/>
              <a:t>Allt större andel m hälso-och inlärnings hinder.</a:t>
            </a:r>
          </a:p>
          <a:p>
            <a:r>
              <a:rPr lang="sv-SE" sz="2400" dirty="0"/>
              <a:t>Ökat antal elever åk 1-2 som har svårt ute på lärlingsplats- ökat anpassningsbehov</a:t>
            </a:r>
          </a:p>
          <a:p>
            <a:r>
              <a:rPr lang="sv-SE" sz="2400" dirty="0"/>
              <a:t>Förkunskaperna i matematik och engelska relativt lägre, effekt på resultat.</a:t>
            </a:r>
          </a:p>
          <a:p>
            <a:r>
              <a:rPr lang="sv-SE" sz="2400" dirty="0"/>
              <a:t>Ekonomi: </a:t>
            </a:r>
            <a:r>
              <a:rPr lang="sv-SE" sz="2400" dirty="0" err="1"/>
              <a:t>Org.anpassning</a:t>
            </a:r>
            <a:r>
              <a:rPr lang="sv-SE" sz="2400" dirty="0"/>
              <a:t> med cirka 2,0 tjänst</a:t>
            </a:r>
          </a:p>
          <a:p>
            <a:pPr fontAlgn="t"/>
            <a:r>
              <a:rPr lang="sv-SE" sz="2400" dirty="0"/>
              <a:t>Relativt hög andel med </a:t>
            </a:r>
            <a:r>
              <a:rPr lang="sv-SE" sz="2400" dirty="0" err="1"/>
              <a:t>lärarleg</a:t>
            </a:r>
            <a:r>
              <a:rPr lang="sv-SE" sz="2400" dirty="0"/>
              <a:t> </a:t>
            </a:r>
          </a:p>
          <a:p>
            <a:pPr fontAlgn="t"/>
            <a:r>
              <a:rPr lang="sv-SE" sz="2400" dirty="0"/>
              <a:t>Bra resultat på elevenkät och endast enstaka incident.</a:t>
            </a:r>
          </a:p>
          <a:p>
            <a:pPr marL="0" indent="0" fontAlgn="t">
              <a:buNone/>
            </a:pPr>
            <a:endParaRPr lang="sv-SE" sz="2400" dirty="0"/>
          </a:p>
          <a:p>
            <a:pPr fontAlgn="t"/>
            <a:endParaRPr lang="sv-SE" sz="28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018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91752-C4C5-4117-B087-497A10E8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5709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highlight>
                  <a:srgbClr val="800080"/>
                </a:highlight>
              </a:rPr>
              <a:t>Elevers hemkommuner 21/22 + (22/23)</a:t>
            </a:r>
            <a:endParaRPr lang="sv-S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1FF8B5-D34E-4B81-B937-8D1839F3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2883"/>
            <a:ext cx="9829801" cy="4396477"/>
          </a:xfrm>
        </p:spPr>
        <p:txBody>
          <a:bodyPr>
            <a:noAutofit/>
          </a:bodyPr>
          <a:lstStyle/>
          <a:p>
            <a:r>
              <a:rPr lang="sv-SE" sz="2400" dirty="0"/>
              <a:t>Mellerud = 44 Programelever </a:t>
            </a:r>
          </a:p>
          <a:p>
            <a:r>
              <a:rPr lang="sv-SE" sz="2400" dirty="0"/>
              <a:t>Mellerud = 22 IM elever</a:t>
            </a:r>
          </a:p>
          <a:p>
            <a:r>
              <a:rPr lang="sv-SE" sz="2400" dirty="0"/>
              <a:t>Vänersborg = 15 </a:t>
            </a:r>
          </a:p>
          <a:p>
            <a:r>
              <a:rPr lang="sv-SE" sz="2400" dirty="0"/>
              <a:t>Ed = 6</a:t>
            </a:r>
          </a:p>
          <a:p>
            <a:r>
              <a:rPr lang="sv-SE" sz="2400" dirty="0"/>
              <a:t>Bengtsfors = 2</a:t>
            </a:r>
          </a:p>
          <a:p>
            <a:r>
              <a:rPr lang="sv-SE" sz="2400" dirty="0"/>
              <a:t>Åmål = 2</a:t>
            </a:r>
          </a:p>
          <a:p>
            <a:r>
              <a:rPr lang="sv-SE" sz="2400" dirty="0"/>
              <a:t>Övriga = 5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32781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9BF95C-CEA1-454B-BB0E-E28F8D4C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  <a:highlight>
                  <a:srgbClr val="990099"/>
                </a:highlight>
              </a:rPr>
              <a:t>Läget inför 22/23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C34AA8-52D3-4164-BAF0-21DFC2809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10972800" cy="4351338"/>
          </a:xfrm>
        </p:spPr>
        <p:txBody>
          <a:bodyPr/>
          <a:lstStyle/>
          <a:p>
            <a:r>
              <a:rPr lang="sv-SE" dirty="0"/>
              <a:t>Fortsatt viss tapp av språkelever under året-flytt + åldersgräns </a:t>
            </a:r>
          </a:p>
          <a:p>
            <a:r>
              <a:rPr lang="sv-SE" dirty="0"/>
              <a:t>Antal åk 1 elever nationellt program </a:t>
            </a:r>
            <a:r>
              <a:rPr lang="sv-SE" dirty="0">
                <a:highlight>
                  <a:srgbClr val="66FF33"/>
                </a:highlight>
              </a:rPr>
              <a:t>= </a:t>
            </a:r>
            <a:r>
              <a:rPr lang="sv-SE" b="1" dirty="0">
                <a:highlight>
                  <a:srgbClr val="66FF33"/>
                </a:highlight>
              </a:rPr>
              <a:t>25   </a:t>
            </a:r>
            <a:r>
              <a:rPr lang="sv-SE" dirty="0"/>
              <a:t>Antal åk 2 elever= </a:t>
            </a:r>
            <a:endParaRPr lang="sv-SE" b="1" dirty="0"/>
          </a:p>
          <a:p>
            <a:r>
              <a:rPr lang="sv-SE" b="1" dirty="0"/>
              <a:t>.</a:t>
            </a:r>
            <a:r>
              <a:rPr lang="sv-SE" dirty="0"/>
              <a:t>Antal åk 3= </a:t>
            </a:r>
            <a:r>
              <a:rPr lang="sv-SE" b="1" dirty="0">
                <a:highlight>
                  <a:srgbClr val="66FF33"/>
                </a:highlight>
              </a:rPr>
              <a:t>27  </a:t>
            </a:r>
            <a:r>
              <a:rPr lang="sv-SE" b="1" dirty="0"/>
              <a:t>      </a:t>
            </a:r>
            <a:r>
              <a:rPr lang="sv-SE" dirty="0"/>
              <a:t>Antal IMS/IMA/IMY = </a:t>
            </a:r>
            <a:r>
              <a:rPr lang="sv-SE" b="1" dirty="0">
                <a:highlight>
                  <a:srgbClr val="66FF33"/>
                </a:highlight>
              </a:rPr>
              <a:t>21</a:t>
            </a:r>
          </a:p>
          <a:p>
            <a:endParaRPr lang="sv-SE" b="1" dirty="0"/>
          </a:p>
          <a:p>
            <a:pPr marL="0" indent="0">
              <a:buNone/>
            </a:pPr>
            <a:r>
              <a:rPr lang="sv-SE" b="1" dirty="0"/>
              <a:t>                        BF=       Bygg=   , El=   	FT=	</a:t>
            </a:r>
          </a:p>
          <a:p>
            <a:pPr marL="0" indent="0">
              <a:buNone/>
            </a:pPr>
            <a:r>
              <a:rPr lang="sv-SE" b="1" dirty="0"/>
              <a:t>	</a:t>
            </a:r>
          </a:p>
          <a:p>
            <a:pPr marL="0" indent="0">
              <a:buNone/>
            </a:pPr>
            <a:r>
              <a:rPr lang="sv-SE" b="1" dirty="0"/>
              <a:t>           HA/FS=       Industri =        VVS = 7     </a:t>
            </a:r>
            <a:r>
              <a:rPr lang="sv-SE" b="1" dirty="0" err="1"/>
              <a:t>VårdO</a:t>
            </a:r>
            <a:r>
              <a:rPr lang="sv-SE" b="1" dirty="0"/>
              <a:t>=</a:t>
            </a: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50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3808</TotalTime>
  <Words>627</Words>
  <Application>Microsoft Office PowerPoint</Application>
  <PresentationFormat>Bredbild</PresentationFormat>
  <Paragraphs>220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Examensgrad </vt:lpstr>
      <vt:lpstr>Kursbetyg  - nationella program examensklass</vt:lpstr>
      <vt:lpstr>Meritvärde – nationella program- examensklass</vt:lpstr>
      <vt:lpstr>Kursbetyg  Gy inkl IM- alla årskurser jämförelse Kv och M </vt:lpstr>
      <vt:lpstr>Kursbetyg alla klasser%  </vt:lpstr>
      <vt:lpstr>Resultat IM </vt:lpstr>
      <vt:lpstr>Analys 21-22</vt:lpstr>
      <vt:lpstr>Elevers hemkommuner 21/22 + (22/23)</vt:lpstr>
      <vt:lpstr>Läget inför 22/23</vt:lpstr>
      <vt:lpstr>Läget inför 22/23</vt:lpstr>
      <vt:lpstr>Framtid 22/23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 Bertilsson</dc:creator>
  <cp:lastModifiedBy>Matti Bertilsson</cp:lastModifiedBy>
  <cp:revision>142</cp:revision>
  <dcterms:created xsi:type="dcterms:W3CDTF">2019-08-26T09:11:52Z</dcterms:created>
  <dcterms:modified xsi:type="dcterms:W3CDTF">2022-08-23T08:24:25Z</dcterms:modified>
</cp:coreProperties>
</file>