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2" r:id="rId2"/>
    <p:sldId id="270" r:id="rId3"/>
    <p:sldId id="283" r:id="rId4"/>
    <p:sldId id="269" r:id="rId5"/>
    <p:sldId id="278" r:id="rId6"/>
    <p:sldId id="280" r:id="rId7"/>
    <p:sldId id="281" r:id="rId8"/>
    <p:sldId id="282" r:id="rId9"/>
    <p:sldId id="284" r:id="rId10"/>
  </p:sldIdLst>
  <p:sldSz cx="9144000" cy="6858000" type="screen4x3"/>
  <p:notesSz cx="6797675" cy="987266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8A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06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699DC9-EBC0-4AE6-8235-EE29CBA1980B}" type="datetimeFigureOut">
              <a:rPr lang="sv-SE" smtClean="0"/>
              <a:t>2023-02-06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A05E63-2D45-4F1C-85FF-F672D4D7CFA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63866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CC4B0D6-0C1C-44C4-98F0-4D74F733E7D3}" type="slidenum">
              <a:rPr lang="sv-SE" smtClean="0"/>
              <a:pPr eaLnBrk="1" hangingPunct="1"/>
              <a:t>1</a:t>
            </a:fld>
            <a:endParaRPr lang="sv-SE" dirty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4563" y="742950"/>
            <a:ext cx="1982787" cy="1487488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142" y="2460626"/>
            <a:ext cx="4985393" cy="276999"/>
          </a:xfrm>
          <a:noFill/>
        </p:spPr>
        <p:txBody>
          <a:bodyPr>
            <a:spAutoFit/>
          </a:bodyPr>
          <a:lstStyle/>
          <a:p>
            <a:pPr eaLnBrk="1" hangingPunct="1"/>
            <a:endParaRPr lang="sv-SE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862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CC4B0D6-0C1C-44C4-98F0-4D74F733E7D3}" type="slidenum">
              <a:rPr lang="sv-SE" smtClean="0"/>
              <a:pPr eaLnBrk="1" hangingPunct="1"/>
              <a:t>2</a:t>
            </a:fld>
            <a:endParaRPr lang="sv-SE" dirty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4563" y="742950"/>
            <a:ext cx="1982787" cy="1487488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142" y="2460626"/>
            <a:ext cx="4985393" cy="276999"/>
          </a:xfrm>
          <a:noFill/>
        </p:spPr>
        <p:txBody>
          <a:bodyPr>
            <a:spAutoFit/>
          </a:bodyPr>
          <a:lstStyle/>
          <a:p>
            <a:pPr eaLnBrk="1" hangingPunct="1"/>
            <a:endParaRPr lang="sv-SE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002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CC4B0D6-0C1C-44C4-98F0-4D74F733E7D3}" type="slidenum">
              <a:rPr lang="sv-SE" smtClean="0"/>
              <a:pPr eaLnBrk="1" hangingPunct="1"/>
              <a:t>3</a:t>
            </a:fld>
            <a:endParaRPr lang="sv-SE" dirty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4563" y="742950"/>
            <a:ext cx="1982787" cy="1487488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142" y="2460626"/>
            <a:ext cx="4985393" cy="276999"/>
          </a:xfrm>
          <a:noFill/>
        </p:spPr>
        <p:txBody>
          <a:bodyPr>
            <a:spAutoFit/>
          </a:bodyPr>
          <a:lstStyle/>
          <a:p>
            <a:pPr eaLnBrk="1" hangingPunct="1"/>
            <a:endParaRPr lang="sv-SE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4436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CC4B0D6-0C1C-44C4-98F0-4D74F733E7D3}" type="slidenum">
              <a:rPr lang="sv-SE" smtClean="0"/>
              <a:pPr eaLnBrk="1" hangingPunct="1"/>
              <a:t>4</a:t>
            </a:fld>
            <a:endParaRPr lang="sv-SE" dirty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4563" y="742950"/>
            <a:ext cx="1982787" cy="1487488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142" y="2460626"/>
            <a:ext cx="4985393" cy="276999"/>
          </a:xfrm>
          <a:noFill/>
        </p:spPr>
        <p:txBody>
          <a:bodyPr>
            <a:spAutoFit/>
          </a:bodyPr>
          <a:lstStyle/>
          <a:p>
            <a:pPr eaLnBrk="1" hangingPunct="1"/>
            <a:endParaRPr lang="sv-SE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8243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CC4B0D6-0C1C-44C4-98F0-4D74F733E7D3}" type="slidenum">
              <a:rPr lang="sv-SE" smtClean="0"/>
              <a:pPr eaLnBrk="1" hangingPunct="1"/>
              <a:t>5</a:t>
            </a:fld>
            <a:endParaRPr lang="sv-SE" dirty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4563" y="742950"/>
            <a:ext cx="1982787" cy="1487488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142" y="2460626"/>
            <a:ext cx="4985393" cy="276999"/>
          </a:xfrm>
          <a:noFill/>
        </p:spPr>
        <p:txBody>
          <a:bodyPr>
            <a:spAutoFit/>
          </a:bodyPr>
          <a:lstStyle/>
          <a:p>
            <a:pPr eaLnBrk="1" hangingPunct="1"/>
            <a:endParaRPr lang="sv-SE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9254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CC4B0D6-0C1C-44C4-98F0-4D74F733E7D3}" type="slidenum">
              <a:rPr lang="sv-SE" smtClean="0"/>
              <a:pPr eaLnBrk="1" hangingPunct="1"/>
              <a:t>6</a:t>
            </a:fld>
            <a:endParaRPr lang="sv-SE" dirty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4563" y="742950"/>
            <a:ext cx="1982787" cy="1487488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142" y="2460626"/>
            <a:ext cx="4985393" cy="276999"/>
          </a:xfrm>
          <a:noFill/>
        </p:spPr>
        <p:txBody>
          <a:bodyPr>
            <a:spAutoFit/>
          </a:bodyPr>
          <a:lstStyle/>
          <a:p>
            <a:pPr eaLnBrk="1" hangingPunct="1"/>
            <a:endParaRPr lang="sv-SE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0202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CC4B0D6-0C1C-44C4-98F0-4D74F733E7D3}" type="slidenum">
              <a:rPr lang="sv-SE" smtClean="0"/>
              <a:pPr eaLnBrk="1" hangingPunct="1"/>
              <a:t>7</a:t>
            </a:fld>
            <a:endParaRPr lang="sv-SE" dirty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4563" y="742950"/>
            <a:ext cx="1982787" cy="1487488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142" y="2460626"/>
            <a:ext cx="4985393" cy="276999"/>
          </a:xfrm>
          <a:noFill/>
        </p:spPr>
        <p:txBody>
          <a:bodyPr>
            <a:spAutoFit/>
          </a:bodyPr>
          <a:lstStyle/>
          <a:p>
            <a:pPr eaLnBrk="1" hangingPunct="1"/>
            <a:endParaRPr lang="sv-SE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0116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CC4B0D6-0C1C-44C4-98F0-4D74F733E7D3}" type="slidenum">
              <a:rPr lang="sv-SE" smtClean="0"/>
              <a:pPr eaLnBrk="1" hangingPunct="1"/>
              <a:t>8</a:t>
            </a:fld>
            <a:endParaRPr lang="sv-SE" dirty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4563" y="742950"/>
            <a:ext cx="1982787" cy="1487488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142" y="2460626"/>
            <a:ext cx="4985393" cy="276999"/>
          </a:xfrm>
          <a:noFill/>
        </p:spPr>
        <p:txBody>
          <a:bodyPr>
            <a:spAutoFit/>
          </a:bodyPr>
          <a:lstStyle/>
          <a:p>
            <a:pPr eaLnBrk="1" hangingPunct="1"/>
            <a:endParaRPr lang="sv-SE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4910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CC4B0D6-0C1C-44C4-98F0-4D74F733E7D3}" type="slidenum">
              <a:rPr lang="sv-SE" smtClean="0"/>
              <a:pPr eaLnBrk="1" hangingPunct="1"/>
              <a:t>9</a:t>
            </a:fld>
            <a:endParaRPr lang="sv-SE" dirty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4563" y="742950"/>
            <a:ext cx="1982787" cy="1487488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142" y="2460626"/>
            <a:ext cx="4985393" cy="276999"/>
          </a:xfrm>
          <a:noFill/>
        </p:spPr>
        <p:txBody>
          <a:bodyPr>
            <a:spAutoFit/>
          </a:bodyPr>
          <a:lstStyle/>
          <a:p>
            <a:pPr eaLnBrk="1" hangingPunct="1"/>
            <a:endParaRPr lang="sv-SE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40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F0AFD-5F23-4340-BB4C-182D9F769125}" type="datetimeFigureOut">
              <a:rPr lang="sv-SE" smtClean="0"/>
              <a:t>2023-02-06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A1167-9F0A-4E1D-AA22-95BD61D6603B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6096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F0AFD-5F23-4340-BB4C-182D9F769125}" type="datetimeFigureOut">
              <a:rPr lang="sv-SE" smtClean="0"/>
              <a:t>2023-02-06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A1167-9F0A-4E1D-AA22-95BD61D6603B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53154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F0AFD-5F23-4340-BB4C-182D9F769125}" type="datetimeFigureOut">
              <a:rPr lang="sv-SE" smtClean="0"/>
              <a:t>2023-02-06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A1167-9F0A-4E1D-AA22-95BD61D6603B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524246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Rubrik och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abell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sv-SE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CAB11-6AE4-4BA9-9E66-6CD157F64DA2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81630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F0AFD-5F23-4340-BB4C-182D9F769125}" type="datetimeFigureOut">
              <a:rPr lang="sv-SE" smtClean="0"/>
              <a:t>2023-02-06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A1167-9F0A-4E1D-AA22-95BD61D6603B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31758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F0AFD-5F23-4340-BB4C-182D9F769125}" type="datetimeFigureOut">
              <a:rPr lang="sv-SE" smtClean="0"/>
              <a:t>2023-02-06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A1167-9F0A-4E1D-AA22-95BD61D6603B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41374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F0AFD-5F23-4340-BB4C-182D9F769125}" type="datetimeFigureOut">
              <a:rPr lang="sv-SE" smtClean="0"/>
              <a:t>2023-02-06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A1167-9F0A-4E1D-AA22-95BD61D6603B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9722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F0AFD-5F23-4340-BB4C-182D9F769125}" type="datetimeFigureOut">
              <a:rPr lang="sv-SE" smtClean="0"/>
              <a:t>2023-02-06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A1167-9F0A-4E1D-AA22-95BD61D6603B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79071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F0AFD-5F23-4340-BB4C-182D9F769125}" type="datetimeFigureOut">
              <a:rPr lang="sv-SE" smtClean="0"/>
              <a:t>2023-02-06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A1167-9F0A-4E1D-AA22-95BD61D6603B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93000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F0AFD-5F23-4340-BB4C-182D9F769125}" type="datetimeFigureOut">
              <a:rPr lang="sv-SE" smtClean="0"/>
              <a:t>2023-02-06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A1167-9F0A-4E1D-AA22-95BD61D6603B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41795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F0AFD-5F23-4340-BB4C-182D9F769125}" type="datetimeFigureOut">
              <a:rPr lang="sv-SE" smtClean="0"/>
              <a:t>2023-02-06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A1167-9F0A-4E1D-AA22-95BD61D6603B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60604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F0AFD-5F23-4340-BB4C-182D9F769125}" type="datetimeFigureOut">
              <a:rPr lang="sv-SE" smtClean="0"/>
              <a:t>2023-02-06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A1167-9F0A-4E1D-AA22-95BD61D6603B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4879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F0AFD-5F23-4340-BB4C-182D9F769125}" type="datetimeFigureOut">
              <a:rPr lang="sv-SE" smtClean="0"/>
              <a:t>2023-02-06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A1167-9F0A-4E1D-AA22-95BD61D6603B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05136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688" y="357187"/>
            <a:ext cx="6336109" cy="358775"/>
          </a:xfrm>
          <a:solidFill>
            <a:schemeClr val="tx2">
              <a:lumMod val="20000"/>
              <a:lumOff val="80000"/>
            </a:schemeClr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sv-SE" sz="2000" b="1" dirty="0">
                <a:solidFill>
                  <a:srgbClr val="002060"/>
                </a:solidFill>
              </a:rPr>
              <a:t>Bokslutsdialog 2022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66713" y="536575"/>
            <a:ext cx="185737" cy="44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3" tIns="45706" rIns="91413" bIns="45706"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sv-SE" sz="2300" dirty="0">
              <a:latin typeface="Verdana" pitchFamily="34" charset="0"/>
            </a:endParaRPr>
          </a:p>
        </p:txBody>
      </p:sp>
      <p:pic>
        <p:nvPicPr>
          <p:cNvPr id="12293" name="Picture 5" descr="MLD2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646113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ruta 2"/>
          <p:cNvSpPr txBox="1"/>
          <p:nvPr/>
        </p:nvSpPr>
        <p:spPr>
          <a:xfrm>
            <a:off x="2195736" y="1484784"/>
            <a:ext cx="568863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v-SE" sz="1200" dirty="0"/>
          </a:p>
          <a:p>
            <a:endParaRPr lang="sv-SE" sz="2400" dirty="0"/>
          </a:p>
          <a:p>
            <a:endParaRPr lang="sv-SE" sz="2800" dirty="0"/>
          </a:p>
          <a:p>
            <a:endParaRPr lang="sv-SE" sz="2800" dirty="0"/>
          </a:p>
          <a:p>
            <a:r>
              <a:rPr lang="sv-SE" sz="2800" dirty="0"/>
              <a:t>Rådaskolan</a:t>
            </a:r>
          </a:p>
          <a:p>
            <a:r>
              <a:rPr lang="sv-SE" dirty="0"/>
              <a:t>Kultur- och utbildningsförvaltningen</a:t>
            </a:r>
          </a:p>
        </p:txBody>
      </p:sp>
    </p:spTree>
    <p:extLst>
      <p:ext uri="{BB962C8B-B14F-4D97-AF65-F5344CB8AC3E}">
        <p14:creationId xmlns:p14="http://schemas.microsoft.com/office/powerpoint/2010/main" val="564110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692275" y="333375"/>
            <a:ext cx="6264101" cy="358775"/>
          </a:xfrm>
          <a:solidFill>
            <a:schemeClr val="accent1">
              <a:lumMod val="20000"/>
              <a:lumOff val="80000"/>
            </a:schemeClr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sv-SE" sz="2000" dirty="0">
                <a:solidFill>
                  <a:srgbClr val="002060"/>
                </a:solidFill>
              </a:rPr>
              <a:t> </a:t>
            </a:r>
            <a:r>
              <a:rPr lang="sv-SE" sz="1800" b="1" dirty="0">
                <a:solidFill>
                  <a:srgbClr val="002060"/>
                </a:solidFill>
              </a:rPr>
              <a:t>Nyckeltal – lokaler - organisation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66713" y="536575"/>
            <a:ext cx="185737" cy="44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3" tIns="45706" rIns="91413" bIns="45706"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sv-SE" sz="2300" dirty="0">
              <a:latin typeface="Verdana" pitchFamily="34" charset="0"/>
            </a:endParaRPr>
          </a:p>
        </p:txBody>
      </p:sp>
      <p:pic>
        <p:nvPicPr>
          <p:cNvPr id="12293" name="Picture 5" descr="MLD2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646113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1074537"/>
              </p:ext>
            </p:extLst>
          </p:nvPr>
        </p:nvGraphicFramePr>
        <p:xfrm>
          <a:off x="3657600" y="3672681"/>
          <a:ext cx="1828800" cy="38100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917C7A5B-24D7-409C-8863-857F4992B0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282799"/>
              </p:ext>
            </p:extLst>
          </p:nvPr>
        </p:nvGraphicFramePr>
        <p:xfrm>
          <a:off x="1763688" y="979488"/>
          <a:ext cx="4730649" cy="835597"/>
        </p:xfrm>
        <a:graphic>
          <a:graphicData uri="http://schemas.openxmlformats.org/drawingml/2006/table">
            <a:tbl>
              <a:tblPr firstRow="1" firstCol="1" bandRow="1"/>
              <a:tblGrid>
                <a:gridCol w="953575">
                  <a:extLst>
                    <a:ext uri="{9D8B030D-6E8A-4147-A177-3AD203B41FA5}">
                      <a16:colId xmlns:a16="http://schemas.microsoft.com/office/drawing/2014/main" val="1215602489"/>
                    </a:ext>
                  </a:extLst>
                </a:gridCol>
                <a:gridCol w="640288">
                  <a:extLst>
                    <a:ext uri="{9D8B030D-6E8A-4147-A177-3AD203B41FA5}">
                      <a16:colId xmlns:a16="http://schemas.microsoft.com/office/drawing/2014/main" val="3621835458"/>
                    </a:ext>
                  </a:extLst>
                </a:gridCol>
                <a:gridCol w="912940">
                  <a:extLst>
                    <a:ext uri="{9D8B030D-6E8A-4147-A177-3AD203B41FA5}">
                      <a16:colId xmlns:a16="http://schemas.microsoft.com/office/drawing/2014/main" val="488054356"/>
                    </a:ext>
                  </a:extLst>
                </a:gridCol>
                <a:gridCol w="702261">
                  <a:extLst>
                    <a:ext uri="{9D8B030D-6E8A-4147-A177-3AD203B41FA5}">
                      <a16:colId xmlns:a16="http://schemas.microsoft.com/office/drawing/2014/main" val="1512823859"/>
                    </a:ext>
                  </a:extLst>
                </a:gridCol>
                <a:gridCol w="632035">
                  <a:extLst>
                    <a:ext uri="{9D8B030D-6E8A-4147-A177-3AD203B41FA5}">
                      <a16:colId xmlns:a16="http://schemas.microsoft.com/office/drawing/2014/main" val="4286187939"/>
                    </a:ext>
                  </a:extLst>
                </a:gridCol>
                <a:gridCol w="889550">
                  <a:extLst>
                    <a:ext uri="{9D8B030D-6E8A-4147-A177-3AD203B41FA5}">
                      <a16:colId xmlns:a16="http://schemas.microsoft.com/office/drawing/2014/main" val="1393295962"/>
                    </a:ext>
                  </a:extLst>
                </a:gridCol>
              </a:tblGrid>
              <a:tr h="452468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4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sv-SE" sz="1400" b="1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Bemanning</a:t>
                      </a:r>
                      <a:br>
                        <a:rPr lang="sv-SE" sz="1400" b="1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sv-SE" sz="1200" b="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 okt-22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C9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200" b="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Lärar-tjänster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200" b="0" baseline="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varav med legitimation</a:t>
                      </a:r>
                      <a:endParaRPr lang="sv-SE" sz="1200" b="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200" b="0" dirty="0" err="1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Elevass</a:t>
                      </a:r>
                      <a:r>
                        <a:rPr lang="sv-SE" sz="1200" b="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200" b="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Antal elever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200" b="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Antal elever/</a:t>
                      </a:r>
                      <a:br>
                        <a:rPr lang="sv-SE" sz="1200" b="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sv-SE" sz="1200" b="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lärare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3616228"/>
                  </a:ext>
                </a:extLst>
              </a:tr>
              <a:tr h="23665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400" b="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Skola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4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4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4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7,1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4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4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10,5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421892"/>
                  </a:ext>
                </a:extLst>
              </a:tr>
            </a:tbl>
          </a:graphicData>
        </a:graphic>
      </p:graphicFrame>
      <p:sp>
        <p:nvSpPr>
          <p:cNvPr id="10" name="textruta 9">
            <a:extLst>
              <a:ext uri="{FF2B5EF4-FFF2-40B4-BE49-F238E27FC236}">
                <a16:creationId xmlns:a16="http://schemas.microsoft.com/office/drawing/2014/main" id="{3AF0CAB4-2E7A-4D66-BA3F-99A70C6C07E6}"/>
              </a:ext>
            </a:extLst>
          </p:cNvPr>
          <p:cNvSpPr txBox="1"/>
          <p:nvPr/>
        </p:nvSpPr>
        <p:spPr>
          <a:xfrm>
            <a:off x="1692275" y="2068522"/>
            <a:ext cx="6552728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sv-SE" sz="1400" dirty="0"/>
          </a:p>
          <a:p>
            <a:r>
              <a:rPr lang="sv-SE" sz="1400" b="1" dirty="0"/>
              <a:t>Analys: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En slimmad organisation där mycket av skolans resurser satsas på elever med stora stödbehov.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Satsning matematik och språkval ger effekt.</a:t>
            </a:r>
          </a:p>
          <a:p>
            <a:endParaRPr lang="sv-SE" sz="1400" dirty="0"/>
          </a:p>
          <a:p>
            <a:endParaRPr lang="sv-SE" sz="1400" dirty="0"/>
          </a:p>
          <a:p>
            <a:endParaRPr lang="sv-SE" sz="1400" dirty="0"/>
          </a:p>
          <a:p>
            <a:r>
              <a:rPr lang="sv-SE" sz="1400" b="1" dirty="0"/>
              <a:t>Lokaler, Miljö: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Rådaskolan är lite trångbodd.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Skolan har lite slitna lokaler.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Eleverna smyckar upp.</a:t>
            </a:r>
          </a:p>
          <a:p>
            <a:endParaRPr lang="sv-SE" sz="1400" dirty="0"/>
          </a:p>
          <a:p>
            <a:endParaRPr lang="sv-SE" sz="1400" dirty="0"/>
          </a:p>
          <a:p>
            <a:r>
              <a:rPr lang="sv-SE" sz="1400" b="1" dirty="0"/>
              <a:t>Organisation: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Svårt med rekrytering av legitimerade lärare. En stor utmaning.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Dock anställt två doktorander visstid. Spanska och Biologi.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Flera pensionsavgångar i närtid.</a:t>
            </a:r>
          </a:p>
        </p:txBody>
      </p:sp>
    </p:spTree>
    <p:extLst>
      <p:ext uri="{BB962C8B-B14F-4D97-AF65-F5344CB8AC3E}">
        <p14:creationId xmlns:p14="http://schemas.microsoft.com/office/powerpoint/2010/main" val="3161267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692275" y="333375"/>
            <a:ext cx="6264101" cy="358775"/>
          </a:xfrm>
          <a:solidFill>
            <a:schemeClr val="accent1">
              <a:lumMod val="20000"/>
              <a:lumOff val="80000"/>
            </a:schemeClr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sv-SE" sz="2000" dirty="0">
                <a:solidFill>
                  <a:srgbClr val="002060"/>
                </a:solidFill>
              </a:rPr>
              <a:t>Ekonomiskt utfall mot budget och prognoser 2022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66713" y="536575"/>
            <a:ext cx="185737" cy="44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3" tIns="45706" rIns="91413" bIns="45706"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sv-SE" sz="2300" dirty="0">
              <a:latin typeface="Verdana" pitchFamily="34" charset="0"/>
            </a:endParaRPr>
          </a:p>
        </p:txBody>
      </p:sp>
      <p:pic>
        <p:nvPicPr>
          <p:cNvPr id="12293" name="Picture 5" descr="MLD2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646113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ruta 1"/>
          <p:cNvSpPr txBox="1"/>
          <p:nvPr/>
        </p:nvSpPr>
        <p:spPr>
          <a:xfrm>
            <a:off x="1763688" y="1995298"/>
            <a:ext cx="6480125" cy="3590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1400" b="1" dirty="0"/>
          </a:p>
          <a:p>
            <a:r>
              <a:rPr lang="sv-SE" sz="1400" b="1" dirty="0"/>
              <a:t>Analys </a:t>
            </a:r>
            <a:r>
              <a:rPr lang="sv-SE" sz="1400" dirty="0"/>
              <a:t> </a:t>
            </a:r>
          </a:p>
          <a:p>
            <a:pPr marL="285750" indent="-28575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sv-SE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Bokslut i balans. </a:t>
            </a:r>
          </a:p>
          <a:p>
            <a:pPr marL="285750" indent="-28575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sv-SE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Rådaskolan 2022 gick in med en ekonomi i balans.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Rådaskolan släppte iväg 90 åk 9 och fick 107 nya åk 7. Ökning av 1,7 tjänst.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Summeringen ger dock att dessa har fallit inom budget marginalen. Externa intäkter har täckt upp underskott på personal kostnader.</a:t>
            </a:r>
          </a:p>
          <a:p>
            <a:endParaRPr lang="sv-SE" sz="1400" b="1" dirty="0"/>
          </a:p>
          <a:p>
            <a:r>
              <a:rPr lang="sv-SE" sz="1400" b="1" dirty="0"/>
              <a:t>Åtgärder  </a:t>
            </a:r>
          </a:p>
          <a:p>
            <a:r>
              <a:rPr lang="sv-SE" sz="1400" dirty="0"/>
              <a:t>Alltid återhållsamhet</a:t>
            </a:r>
          </a:p>
          <a:p>
            <a:endParaRPr lang="sv-SE" sz="1400" b="1" dirty="0"/>
          </a:p>
          <a:p>
            <a:r>
              <a:rPr lang="sv-SE" sz="1400" b="1" dirty="0"/>
              <a:t>Ekonomiskt läge inför 2023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Rådaskolans budget är uppbyggd på flera statliga bidrag.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Enhetens budget bygger på att skolas får sina externa intäkter för att nå ett nollresultat.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Stora stöd insatser behövs.</a:t>
            </a:r>
            <a:endParaRPr lang="sv-SE" sz="1600" b="1" dirty="0"/>
          </a:p>
        </p:txBody>
      </p:sp>
      <p:graphicFrame>
        <p:nvGraphicFramePr>
          <p:cNvPr id="3" name="Tabel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967998"/>
              </p:ext>
            </p:extLst>
          </p:nvPr>
        </p:nvGraphicFramePr>
        <p:xfrm>
          <a:off x="1763688" y="1135744"/>
          <a:ext cx="2448270" cy="565064"/>
        </p:xfrm>
        <a:graphic>
          <a:graphicData uri="http://schemas.openxmlformats.org/drawingml/2006/table">
            <a:tbl>
              <a:tblPr/>
              <a:tblGrid>
                <a:gridCol w="960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37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37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8257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Budget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Utfall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Avvikelse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807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31 583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31 545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+39.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3952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18116" y="312812"/>
            <a:ext cx="6624736" cy="774700"/>
          </a:xfrm>
          <a:solidFill>
            <a:schemeClr val="tx2">
              <a:lumMod val="20000"/>
              <a:lumOff val="80000"/>
            </a:schemeClr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br>
              <a:rPr lang="sv-SE" sz="2000" b="1" dirty="0"/>
            </a:br>
            <a:br>
              <a:rPr lang="sv-SE" sz="2000" b="1" dirty="0"/>
            </a:br>
            <a:r>
              <a:rPr lang="sv-SE" sz="1800" b="1" dirty="0">
                <a:solidFill>
                  <a:srgbClr val="002060"/>
                </a:solidFill>
              </a:rPr>
              <a:t>Normer och värden</a:t>
            </a:r>
            <a:br>
              <a:rPr lang="sv-SE" sz="2000" dirty="0">
                <a:solidFill>
                  <a:srgbClr val="002060"/>
                </a:solidFill>
              </a:rPr>
            </a:br>
            <a:r>
              <a:rPr lang="sv-SE" sz="1400" b="1" dirty="0">
                <a:solidFill>
                  <a:srgbClr val="002060"/>
                </a:solidFill>
              </a:rPr>
              <a:t>Nämndsmå</a:t>
            </a:r>
            <a:r>
              <a:rPr lang="sv-SE" sz="1400" dirty="0">
                <a:solidFill>
                  <a:srgbClr val="002060"/>
                </a:solidFill>
              </a:rPr>
              <a:t>l: Fokus på studieresultat och studiero samt stärka lärarnas roll som ledare och auktoritet i klassrummen, för att främja ordning, reda och arbetsro</a:t>
            </a:r>
            <a:br>
              <a:rPr lang="sv-SE" sz="2000" dirty="0">
                <a:solidFill>
                  <a:srgbClr val="002060"/>
                </a:solidFill>
              </a:rPr>
            </a:br>
            <a:br>
              <a:rPr lang="sv-SE" sz="2000" b="1" dirty="0"/>
            </a:br>
            <a:endParaRPr lang="sv-SE" sz="2000" b="1" dirty="0">
              <a:solidFill>
                <a:srgbClr val="002060"/>
              </a:solidFill>
              <a:latin typeface="Verdana" pitchFamily="34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66713" y="536575"/>
            <a:ext cx="185737" cy="44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3" tIns="45706" rIns="91413" bIns="45706"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sv-SE" sz="2300" dirty="0">
              <a:latin typeface="Verdana" pitchFamily="34" charset="0"/>
            </a:endParaRPr>
          </a:p>
        </p:txBody>
      </p:sp>
      <p:pic>
        <p:nvPicPr>
          <p:cNvPr id="12293" name="Picture 5" descr="MLD2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646113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ruta 1"/>
          <p:cNvSpPr txBox="1"/>
          <p:nvPr/>
        </p:nvSpPr>
        <p:spPr>
          <a:xfrm>
            <a:off x="1907844" y="1340768"/>
            <a:ext cx="72153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1400" b="1" dirty="0"/>
          </a:p>
          <a:p>
            <a:r>
              <a:rPr lang="sv-SE" sz="1400" b="1" dirty="0"/>
              <a:t>Var är vi?</a:t>
            </a:r>
            <a:r>
              <a:rPr lang="sv-SE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Vi har jobbat vidare med skolans värdegrund utifrån trivselfrågor, anmälda kränkningar och snabbare hantering av enskilda händelser.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Focus på ledarskapet i klassrummet.</a:t>
            </a:r>
            <a:endParaRPr lang="sv-SE" sz="1400" dirty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v-SE" sz="1400" dirty="0"/>
          </a:p>
          <a:p>
            <a:r>
              <a:rPr lang="sv-SE" sz="1400" b="1" dirty="0"/>
              <a:t>Vart ska vi?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En studiemedveten och trygg skola med hög måluppfyllelse</a:t>
            </a:r>
          </a:p>
          <a:p>
            <a:endParaRPr lang="sv-SE" sz="1400" b="1" dirty="0"/>
          </a:p>
          <a:p>
            <a:r>
              <a:rPr lang="sv-SE" sz="1400" b="1" dirty="0"/>
              <a:t>Hur gör vi?- Framtid (Exempel)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sv-SE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Arbete i grupper med syfte att utveckla Rådaskolans värdegrund.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sv-SE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Uppdaterat skolans kränkande behandlingsplan.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sv-SE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Tagit fram en årlig plan där man kvalitetssäkrar ett systematiskt arbete mot kränkande behandling, ökad trygghet och studiero.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sv-SE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Uppdaterat trivselregler och konsekvenstrappan.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sv-SE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Framtagit en "in/utrymningsplan" runt hot och våld situationer.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sv-SE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Utvecklat ett samarbete med Skolverket för bästa skola och Karlstads universitet.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sv-SE" sz="1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Nät hat hur man kan hantera detta?</a:t>
            </a:r>
            <a:endParaRPr lang="sv-SE" sz="1400" dirty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v-SE" sz="1600" b="1" dirty="0"/>
          </a:p>
          <a:p>
            <a:endParaRPr lang="sv-SE" sz="1600" b="1" dirty="0"/>
          </a:p>
        </p:txBody>
      </p:sp>
    </p:spTree>
    <p:extLst>
      <p:ext uri="{BB962C8B-B14F-4D97-AF65-F5344CB8AC3E}">
        <p14:creationId xmlns:p14="http://schemas.microsoft.com/office/powerpoint/2010/main" val="2017954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692274" y="333375"/>
            <a:ext cx="6120086" cy="861775"/>
          </a:xfrm>
          <a:solidFill>
            <a:schemeClr val="tx2">
              <a:lumMod val="20000"/>
              <a:lumOff val="80000"/>
            </a:schemeClr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sv-SE" sz="1800" b="1" dirty="0">
                <a:solidFill>
                  <a:srgbClr val="002060"/>
                </a:solidFill>
              </a:rPr>
              <a:t>Kunskap, utveckling och lärande</a:t>
            </a:r>
            <a:br>
              <a:rPr lang="sv-SE" sz="1800" dirty="0">
                <a:solidFill>
                  <a:srgbClr val="002060"/>
                </a:solidFill>
              </a:rPr>
            </a:br>
            <a:r>
              <a:rPr lang="sv-SE" sz="1400" b="1" dirty="0">
                <a:solidFill>
                  <a:srgbClr val="002060"/>
                </a:solidFill>
              </a:rPr>
              <a:t>Nämndsmål</a:t>
            </a:r>
            <a:r>
              <a:rPr lang="sv-SE" sz="1400" dirty="0">
                <a:solidFill>
                  <a:srgbClr val="002060"/>
                </a:solidFill>
              </a:rPr>
              <a:t>: Alla elever som lämnar grundskolan ska nå gymnasiebehörighet, Öka andelen lärare med lärarexamen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66713" y="536575"/>
            <a:ext cx="185737" cy="44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3" tIns="45706" rIns="91413" bIns="45706"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sv-SE" sz="2300" dirty="0">
              <a:latin typeface="Verdana" pitchFamily="34" charset="0"/>
            </a:endParaRPr>
          </a:p>
        </p:txBody>
      </p:sp>
      <p:pic>
        <p:nvPicPr>
          <p:cNvPr id="12293" name="Picture 5" descr="MLD2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646113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ruta 1"/>
          <p:cNvSpPr txBox="1"/>
          <p:nvPr/>
        </p:nvSpPr>
        <p:spPr>
          <a:xfrm>
            <a:off x="1641316" y="1423334"/>
            <a:ext cx="658144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v-SE" sz="1400" b="1" dirty="0">
                <a:solidFill>
                  <a:prstClr val="black"/>
                </a:solidFill>
              </a:rPr>
              <a:t>Var är vi?</a:t>
            </a:r>
          </a:p>
          <a:p>
            <a:pPr lvl="0"/>
            <a:endParaRPr lang="sv-SE" b="1" dirty="0">
              <a:solidFill>
                <a:prstClr val="black"/>
              </a:solidFill>
            </a:endParaRPr>
          </a:p>
          <a:p>
            <a:pPr lvl="0"/>
            <a:endParaRPr lang="sv-SE" b="1" dirty="0">
              <a:solidFill>
                <a:prstClr val="black"/>
              </a:solidFill>
            </a:endParaRPr>
          </a:p>
        </p:txBody>
      </p:sp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270017"/>
              </p:ext>
            </p:extLst>
          </p:nvPr>
        </p:nvGraphicFramePr>
        <p:xfrm>
          <a:off x="1691680" y="1772816"/>
          <a:ext cx="3672408" cy="951024"/>
        </p:xfrm>
        <a:graphic>
          <a:graphicData uri="http://schemas.openxmlformats.org/drawingml/2006/table">
            <a:tbl>
              <a:tblPr firstRow="1" firstCol="1" bandRow="1"/>
              <a:tblGrid>
                <a:gridCol w="2279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6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45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58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4117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400" b="1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Resultat åk 9</a:t>
                      </a:r>
                      <a:endParaRPr lang="sv-SE" sz="14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400" b="0" dirty="0" err="1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Sve</a:t>
                      </a:r>
                      <a:endParaRPr lang="sv-SE" sz="1400" b="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400" b="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400" b="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117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2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Andel godkända elever % vt-22 %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4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4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4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152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2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Betyg alla ämnen vt-22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4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sv-SE" sz="14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sv-SE" sz="14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5551703"/>
                  </a:ext>
                </a:extLst>
              </a:tr>
              <a:tr h="262152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2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Gymnasiebehörighet vt-22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4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3574097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03648" y="470313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1F03C101-E7AC-4889-B95D-2F4149FC3013}"/>
              </a:ext>
            </a:extLst>
          </p:cNvPr>
          <p:cNvSpPr txBox="1"/>
          <p:nvPr/>
        </p:nvSpPr>
        <p:spPr>
          <a:xfrm>
            <a:off x="1691680" y="3613174"/>
            <a:ext cx="662414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2000" b="1" dirty="0"/>
          </a:p>
          <a:p>
            <a:r>
              <a:rPr lang="sv-SE" sz="1400" b="1" dirty="0"/>
              <a:t>Hur gör vi? Framtid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Utifrån enkäter och samtal med elever framgår det att vi behöver bli bättre på att arbeta med tydlighet av elevers måluppfyllelse och att kunna ge en bra feedback.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>
                <a:effectLst/>
                <a:ea typeface="Times New Roman" panose="02020603050405020304" pitchFamily="18" charset="0"/>
              </a:rPr>
              <a:t>Vi har genomfört tätare uppföljningar av varje elevs måluppfyllelse och vid behov upprättat individuella anpassningar över tid med fokus på behörighet till gymnasiet.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>
                <a:ea typeface="Times New Roman" panose="02020603050405020304" pitchFamily="18" charset="0"/>
              </a:rPr>
              <a:t>Fortsatt satsning på rekrytering.</a:t>
            </a:r>
            <a:r>
              <a:rPr lang="sv-SE" sz="1400" dirty="0">
                <a:effectLst/>
                <a:ea typeface="Times New Roman" panose="02020603050405020304" pitchFamily="18" charset="0"/>
              </a:rPr>
              <a:t> </a:t>
            </a:r>
            <a:endParaRPr lang="sv-SE" sz="1400" b="1" dirty="0"/>
          </a:p>
          <a:p>
            <a:endParaRPr lang="sv-SE" sz="1400" dirty="0"/>
          </a:p>
          <a:p>
            <a:endParaRPr lang="sv-SE" sz="1400" dirty="0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FE0BF25E-7D7D-4BB2-AA29-0CE504A74645}"/>
              </a:ext>
            </a:extLst>
          </p:cNvPr>
          <p:cNvSpPr txBox="1"/>
          <p:nvPr/>
        </p:nvSpPr>
        <p:spPr>
          <a:xfrm>
            <a:off x="1641316" y="2874510"/>
            <a:ext cx="6155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b="1" dirty="0">
                <a:ea typeface="Verdana" panose="020B0604030504040204" pitchFamily="34" charset="0"/>
                <a:cs typeface="Verdana" panose="020B0604030504040204" pitchFamily="34" charset="0"/>
              </a:rPr>
              <a:t>Vart ska vi?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>
                <a:ea typeface="Verdana" panose="020B0604030504040204" pitchFamily="34" charset="0"/>
                <a:cs typeface="Verdana" panose="020B0604030504040204" pitchFamily="34" charset="0"/>
              </a:rPr>
              <a:t>Inget annat mål kan vara än 100%. (Bättre än rikssnittet) </a:t>
            </a:r>
          </a:p>
        </p:txBody>
      </p:sp>
    </p:spTree>
    <p:extLst>
      <p:ext uri="{BB962C8B-B14F-4D97-AF65-F5344CB8AC3E}">
        <p14:creationId xmlns:p14="http://schemas.microsoft.com/office/powerpoint/2010/main" val="2822503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673" y="349157"/>
            <a:ext cx="6773920" cy="1015663"/>
          </a:xfrm>
          <a:solidFill>
            <a:schemeClr val="tx2">
              <a:lumMod val="20000"/>
              <a:lumOff val="80000"/>
            </a:schemeClr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pPr algn="l"/>
            <a:br>
              <a:rPr lang="sv-SE" sz="1800" b="1" dirty="0">
                <a:solidFill>
                  <a:prstClr val="black"/>
                </a:solidFill>
              </a:rPr>
            </a:br>
            <a:r>
              <a:rPr lang="sv-SE" sz="2000" b="1" dirty="0">
                <a:solidFill>
                  <a:srgbClr val="002060"/>
                </a:solidFill>
                <a:latin typeface="+mj-lt"/>
              </a:rPr>
              <a:t>Elevers inflytande över utbildningen och ansvar för skolmiljön</a:t>
            </a:r>
            <a:br>
              <a:rPr lang="sv-SE" sz="2200" b="1" dirty="0">
                <a:solidFill>
                  <a:srgbClr val="002060"/>
                </a:solidFill>
                <a:latin typeface="+mj-lt"/>
              </a:rPr>
            </a:br>
            <a:r>
              <a:rPr lang="sv-SE" sz="1600" b="1" dirty="0">
                <a:solidFill>
                  <a:srgbClr val="002060"/>
                </a:solidFill>
                <a:latin typeface="+mj-lt"/>
              </a:rPr>
              <a:t>Nämndsmål: </a:t>
            </a:r>
            <a:r>
              <a:rPr lang="sv-SE" sz="1600" dirty="0">
                <a:solidFill>
                  <a:srgbClr val="002060"/>
                </a:solidFill>
                <a:latin typeface="+mj-lt"/>
              </a:rPr>
              <a:t>De demokratiska principerna att kunna påverka, ta ansvar och vara delaktig ska omfatta alla elever. Elever ska ges inflytande över utbildningen. </a:t>
            </a:r>
            <a:endParaRPr lang="sv-SE" sz="22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66713" y="536575"/>
            <a:ext cx="185737" cy="44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3" tIns="45706" rIns="91413" bIns="45706"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sv-SE" sz="2300" dirty="0">
              <a:latin typeface="Verdana" pitchFamily="34" charset="0"/>
            </a:endParaRPr>
          </a:p>
        </p:txBody>
      </p:sp>
      <p:pic>
        <p:nvPicPr>
          <p:cNvPr id="12293" name="Picture 5" descr="MLD2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646113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ruta 1"/>
          <p:cNvSpPr txBox="1"/>
          <p:nvPr/>
        </p:nvSpPr>
        <p:spPr>
          <a:xfrm>
            <a:off x="1510394" y="1323036"/>
            <a:ext cx="669674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sv-SE" sz="1400" b="1" dirty="0">
              <a:solidFill>
                <a:prstClr val="black"/>
              </a:solidFill>
            </a:endParaRPr>
          </a:p>
          <a:p>
            <a:pPr lvl="0"/>
            <a:endParaRPr lang="sv-SE" sz="1400" b="1" dirty="0">
              <a:solidFill>
                <a:prstClr val="black"/>
              </a:solidFill>
            </a:endParaRPr>
          </a:p>
          <a:p>
            <a:r>
              <a:rPr lang="sv-SE" sz="1400" b="1" dirty="0">
                <a:solidFill>
                  <a:prstClr val="black"/>
                </a:solidFill>
              </a:rPr>
              <a:t>Var är vi?</a:t>
            </a:r>
            <a:r>
              <a:rPr lang="sv-SE" dirty="0"/>
              <a:t>  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sz="1400" dirty="0">
                <a:effectLst/>
                <a:ea typeface="Times New Roman" panose="02020603050405020304" pitchFamily="18" charset="0"/>
              </a:rPr>
              <a:t>Vi har ett elevråd där aktuella frågor tas upp.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sz="1400" dirty="0">
                <a:effectLst/>
                <a:ea typeface="Times New Roman" panose="02020603050405020304" pitchFamily="18" charset="0"/>
              </a:rPr>
              <a:t>På klassråden arbetas det med värderingsfrågor och måluppfyllelse genom samtal och diskussioner.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sz="1400" dirty="0">
                <a:effectLst/>
                <a:ea typeface="Times New Roman" panose="02020603050405020304" pitchFamily="18" charset="0"/>
              </a:rPr>
              <a:t>Genomfört elevenkäter och djupsamtal med elever kommer deras uppfattningar fram. </a:t>
            </a:r>
            <a:endParaRPr lang="sv-SE" sz="1400" b="1" dirty="0">
              <a:solidFill>
                <a:prstClr val="black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03648" y="470313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9" name="textruta 8"/>
          <p:cNvSpPr txBox="1"/>
          <p:nvPr/>
        </p:nvSpPr>
        <p:spPr>
          <a:xfrm>
            <a:off x="1510394" y="3598231"/>
            <a:ext cx="625185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b="1" dirty="0"/>
              <a:t>Vart ska vi?</a:t>
            </a:r>
            <a:r>
              <a:rPr lang="sv-SE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Ökad delaktighet i skolans miljöfrågor och sociala samspel</a:t>
            </a:r>
            <a:r>
              <a:rPr lang="sv-SE" sz="18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sv-SE" dirty="0"/>
          </a:p>
          <a:p>
            <a:endParaRPr lang="sv-SE" sz="1400" b="1" dirty="0"/>
          </a:p>
          <a:p>
            <a:r>
              <a:rPr lang="sv-SE" sz="1600" b="1" dirty="0"/>
              <a:t>Hur gör vi? Framtid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>
                <a:effectLst/>
                <a:ea typeface="Times New Roman" panose="02020603050405020304" pitchFamily="18" charset="0"/>
              </a:rPr>
              <a:t>Fokus på ledarskapet och goda förebilder i klassrummet.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>
                <a:effectLst/>
                <a:ea typeface="Times New Roman" panose="02020603050405020304" pitchFamily="18" charset="0"/>
              </a:rPr>
              <a:t>Gemensamma rutiner och förhållningssätt.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>
                <a:effectLst/>
                <a:ea typeface="Times New Roman" panose="02020603050405020304" pitchFamily="18" charset="0"/>
              </a:rPr>
              <a:t>Utveckla elevgrupper med specialuppdrag.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3902912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697458" y="364202"/>
            <a:ext cx="6696744" cy="457200"/>
          </a:xfrm>
          <a:solidFill>
            <a:schemeClr val="tx2">
              <a:lumMod val="20000"/>
              <a:lumOff val="80000"/>
            </a:schemeClr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br>
              <a:rPr lang="sv-SE" sz="1800" b="1" dirty="0">
                <a:solidFill>
                  <a:prstClr val="black"/>
                </a:solidFill>
              </a:rPr>
            </a:br>
            <a:br>
              <a:rPr lang="sv-SE" sz="1800" b="1" dirty="0">
                <a:solidFill>
                  <a:prstClr val="black"/>
                </a:solidFill>
              </a:rPr>
            </a:br>
            <a:br>
              <a:rPr lang="sv-SE" sz="1800" b="1" dirty="0">
                <a:solidFill>
                  <a:prstClr val="black"/>
                </a:solidFill>
              </a:rPr>
            </a:br>
            <a:r>
              <a:rPr lang="sv-SE" sz="1800" b="1" dirty="0">
                <a:solidFill>
                  <a:prstClr val="black"/>
                </a:solidFill>
              </a:rPr>
              <a:t>Samverkan mellan skola och hem – studie och yrkesvägledning</a:t>
            </a:r>
            <a:br>
              <a:rPr lang="sv-SE" sz="1800" b="1" dirty="0">
                <a:solidFill>
                  <a:prstClr val="black"/>
                </a:solidFill>
              </a:rPr>
            </a:br>
            <a:br>
              <a:rPr lang="sv-SE" sz="1800" b="1" dirty="0">
                <a:solidFill>
                  <a:prstClr val="black"/>
                </a:solidFill>
              </a:rPr>
            </a:br>
            <a:br>
              <a:rPr lang="sv-SE" sz="1800" b="1" dirty="0">
                <a:solidFill>
                  <a:prstClr val="black"/>
                </a:solidFill>
              </a:rPr>
            </a:br>
            <a:endParaRPr lang="sv-SE" sz="1800" b="1" dirty="0">
              <a:solidFill>
                <a:srgbClr val="002060"/>
              </a:solidFill>
              <a:latin typeface="Verdana" pitchFamily="34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66713" y="536575"/>
            <a:ext cx="185737" cy="44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3" tIns="45706" rIns="91413" bIns="45706"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sv-SE" sz="2300" dirty="0">
              <a:latin typeface="Verdana" pitchFamily="34" charset="0"/>
            </a:endParaRPr>
          </a:p>
        </p:txBody>
      </p:sp>
      <p:pic>
        <p:nvPicPr>
          <p:cNvPr id="12293" name="Picture 5" descr="MLD2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646113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ruta 1"/>
          <p:cNvSpPr txBox="1"/>
          <p:nvPr/>
        </p:nvSpPr>
        <p:spPr>
          <a:xfrm>
            <a:off x="1619672" y="1675307"/>
            <a:ext cx="66967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v-SE" sz="1400" b="1" dirty="0">
                <a:solidFill>
                  <a:prstClr val="black"/>
                </a:solidFill>
              </a:rPr>
              <a:t>Var är vi? </a:t>
            </a:r>
            <a:endParaRPr lang="sv-SE" sz="1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sz="1400" dirty="0">
                <a:effectLst/>
                <a:ea typeface="Times New Roman" panose="02020603050405020304" pitchFamily="18" charset="0"/>
              </a:rPr>
              <a:t>Vi informerar via hemsidan och riktade hem skick till vårdnadshavare.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sz="1400" dirty="0">
                <a:effectLst/>
                <a:ea typeface="Times New Roman" panose="02020603050405020304" pitchFamily="18" charset="0"/>
              </a:rPr>
              <a:t>Vi bjuder in till individuella utvecklingssamtal en gång per termin.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sz="1400" dirty="0">
                <a:effectLst/>
                <a:ea typeface="Times New Roman" panose="02020603050405020304" pitchFamily="18" charset="0"/>
              </a:rPr>
              <a:t>Bjuder in till föräldramöte under hösten.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sz="1400" dirty="0">
                <a:effectLst/>
                <a:ea typeface="Times New Roman" panose="02020603050405020304" pitchFamily="18" charset="0"/>
              </a:rPr>
              <a:t>Vid behov genomförs enskilda samtal med vårdnadshavare och elev av måluppfyllelse och sociala frågor. </a:t>
            </a:r>
            <a:endParaRPr lang="sv-SE" sz="1400" dirty="0">
              <a:solidFill>
                <a:prstClr val="black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309687" y="467223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9" name="textruta 8"/>
          <p:cNvSpPr txBox="1"/>
          <p:nvPr/>
        </p:nvSpPr>
        <p:spPr>
          <a:xfrm>
            <a:off x="1697458" y="3447653"/>
            <a:ext cx="6251854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b="1" dirty="0"/>
              <a:t>Vart ska vi</a:t>
            </a:r>
            <a:r>
              <a:rPr lang="sv-SE" sz="1400" dirty="0"/>
              <a:t>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>
                <a:effectLst/>
                <a:ea typeface="Times New Roman" panose="02020603050405020304" pitchFamily="18" charset="0"/>
              </a:rPr>
              <a:t>Fortsätta utveckla kontakten med vårdnadshavare.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>
                <a:effectLst/>
                <a:ea typeface="Times New Roman" panose="02020603050405020304" pitchFamily="18" charset="0"/>
              </a:rPr>
              <a:t>Underlättat hanteringen för vårdnadshavare att kunna följa sin ungdoms skolgång.</a:t>
            </a:r>
            <a:endParaRPr lang="sv-SE" sz="1400" dirty="0"/>
          </a:p>
          <a:p>
            <a:endParaRPr lang="sv-SE" sz="1400" dirty="0"/>
          </a:p>
          <a:p>
            <a:endParaRPr lang="sv-SE" sz="1400" dirty="0"/>
          </a:p>
          <a:p>
            <a:r>
              <a:rPr lang="sv-SE" sz="1400" b="1" dirty="0"/>
              <a:t>Hur gör vi? Framtid</a:t>
            </a:r>
            <a:r>
              <a:rPr lang="sv-SE" sz="14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Information via hemsida och riktade brev.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Utvecklar lär plattformen teams där också vårdnadshavare kan följa elever uppdrag och uppgifter.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Rekrytering SYV?</a:t>
            </a:r>
            <a:endParaRPr lang="sv-SE" sz="1400" dirty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v-SE" sz="1400" dirty="0"/>
          </a:p>
          <a:p>
            <a:endParaRPr lang="sv-SE" sz="1400" b="1" dirty="0"/>
          </a:p>
        </p:txBody>
      </p:sp>
    </p:spTree>
    <p:extLst>
      <p:ext uri="{BB962C8B-B14F-4D97-AF65-F5344CB8AC3E}">
        <p14:creationId xmlns:p14="http://schemas.microsoft.com/office/powerpoint/2010/main" val="3632533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697458" y="364202"/>
            <a:ext cx="6696744" cy="523220"/>
          </a:xfrm>
          <a:solidFill>
            <a:schemeClr val="tx2">
              <a:lumMod val="20000"/>
              <a:lumOff val="80000"/>
            </a:schemeClr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br>
              <a:rPr lang="sv-SE" sz="1800" b="1" dirty="0">
                <a:solidFill>
                  <a:prstClr val="black"/>
                </a:solidFill>
              </a:rPr>
            </a:br>
            <a:br>
              <a:rPr lang="sv-SE" sz="1800" b="1" dirty="0">
                <a:solidFill>
                  <a:prstClr val="black"/>
                </a:solidFill>
              </a:rPr>
            </a:br>
            <a:r>
              <a:rPr lang="sv-SE" sz="1800" b="1" dirty="0">
                <a:solidFill>
                  <a:prstClr val="black"/>
                </a:solidFill>
              </a:rPr>
              <a:t>Skolans förberedelse mot väpnat våld</a:t>
            </a:r>
            <a:br>
              <a:rPr lang="sv-SE" sz="1800" b="1" dirty="0">
                <a:solidFill>
                  <a:prstClr val="black"/>
                </a:solidFill>
              </a:rPr>
            </a:br>
            <a:br>
              <a:rPr lang="sv-SE" sz="1800" b="1" dirty="0">
                <a:solidFill>
                  <a:prstClr val="black"/>
                </a:solidFill>
              </a:rPr>
            </a:br>
            <a:endParaRPr lang="sv-SE" sz="1800" b="1" dirty="0">
              <a:solidFill>
                <a:srgbClr val="002060"/>
              </a:solidFill>
              <a:latin typeface="Verdana" pitchFamily="34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66713" y="536575"/>
            <a:ext cx="185737" cy="44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3" tIns="45706" rIns="91413" bIns="45706"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sv-SE" sz="2300" dirty="0">
              <a:latin typeface="Verdana" pitchFamily="34" charset="0"/>
            </a:endParaRPr>
          </a:p>
        </p:txBody>
      </p:sp>
      <p:pic>
        <p:nvPicPr>
          <p:cNvPr id="12293" name="Picture 5" descr="MLD2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646113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ruta 1"/>
          <p:cNvSpPr txBox="1"/>
          <p:nvPr/>
        </p:nvSpPr>
        <p:spPr>
          <a:xfrm>
            <a:off x="1681869" y="1675307"/>
            <a:ext cx="66967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v-SE" sz="1400" b="1" dirty="0">
                <a:solidFill>
                  <a:prstClr val="black"/>
                </a:solidFill>
              </a:rPr>
              <a:t>Var är vi? </a:t>
            </a:r>
            <a:endParaRPr lang="sv-SE" sz="1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sz="1400" dirty="0">
                <a:solidFill>
                  <a:prstClr val="black"/>
                </a:solidFill>
              </a:rPr>
              <a:t>Tagit fram en handlingsplan för inrymning/utrymning.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sz="1400" dirty="0">
                <a:solidFill>
                  <a:prstClr val="black"/>
                </a:solidFill>
              </a:rPr>
              <a:t>Installerat en larm </a:t>
            </a:r>
            <a:r>
              <a:rPr lang="sv-SE" sz="1400" dirty="0" err="1">
                <a:solidFill>
                  <a:prstClr val="black"/>
                </a:solidFill>
              </a:rPr>
              <a:t>app</a:t>
            </a:r>
            <a:r>
              <a:rPr lang="sv-SE" sz="1400" dirty="0">
                <a:solidFill>
                  <a:prstClr val="black"/>
                </a:solidFill>
              </a:rPr>
              <a:t> (dock ej till alla)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sz="1400" dirty="0">
                <a:solidFill>
                  <a:prstClr val="black"/>
                </a:solidFill>
              </a:rPr>
              <a:t>Övat inrymning.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309687" y="467223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9" name="textruta 8"/>
          <p:cNvSpPr txBox="1"/>
          <p:nvPr/>
        </p:nvSpPr>
        <p:spPr>
          <a:xfrm>
            <a:off x="1709750" y="3010864"/>
            <a:ext cx="625185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b="1" dirty="0"/>
              <a:t>Vart ska vi</a:t>
            </a:r>
            <a:r>
              <a:rPr lang="sv-SE" sz="1400" dirty="0"/>
              <a:t>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Larm </a:t>
            </a:r>
            <a:r>
              <a:rPr lang="sv-SE" sz="1400" dirty="0" err="1"/>
              <a:t>app</a:t>
            </a:r>
            <a:r>
              <a:rPr lang="sv-SE" sz="1400" dirty="0"/>
              <a:t> till alla.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Höja beredskapen genom bl. fler övningar.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Öka möjligheten till ut låsning via styrning.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Samverkan i hela ”huset”.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400" dirty="0"/>
          </a:p>
          <a:p>
            <a:endParaRPr lang="sv-SE" sz="1400" dirty="0"/>
          </a:p>
          <a:p>
            <a:r>
              <a:rPr lang="sv-SE" sz="1400" b="1" dirty="0"/>
              <a:t>Hur gör vi? Framtid</a:t>
            </a:r>
            <a:r>
              <a:rPr lang="sv-SE" sz="14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Hög medvetenhet om risker.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Enkelt kunna larma till alla.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Enkelt kunna låsa alla ytterdörrar.</a:t>
            </a:r>
          </a:p>
          <a:p>
            <a:endParaRPr lang="sv-SE" sz="1400" b="1" dirty="0"/>
          </a:p>
        </p:txBody>
      </p:sp>
    </p:spTree>
    <p:extLst>
      <p:ext uri="{BB962C8B-B14F-4D97-AF65-F5344CB8AC3E}">
        <p14:creationId xmlns:p14="http://schemas.microsoft.com/office/powerpoint/2010/main" val="3359829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697458" y="364202"/>
            <a:ext cx="6696744" cy="523220"/>
          </a:xfrm>
          <a:solidFill>
            <a:schemeClr val="tx2">
              <a:lumMod val="20000"/>
              <a:lumOff val="80000"/>
            </a:schemeClr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br>
              <a:rPr lang="sv-SE" sz="1800" b="1" dirty="0">
                <a:solidFill>
                  <a:prstClr val="black"/>
                </a:solidFill>
              </a:rPr>
            </a:br>
            <a:br>
              <a:rPr lang="sv-SE" sz="1800" b="1" dirty="0">
                <a:solidFill>
                  <a:prstClr val="black"/>
                </a:solidFill>
              </a:rPr>
            </a:br>
            <a:r>
              <a:rPr lang="sv-SE" sz="1800" b="1" dirty="0">
                <a:solidFill>
                  <a:prstClr val="black"/>
                </a:solidFill>
              </a:rPr>
              <a:t>Samverkan för bästa skola - Skolverket</a:t>
            </a:r>
            <a:br>
              <a:rPr lang="sv-SE" sz="1800" b="1" dirty="0">
                <a:solidFill>
                  <a:prstClr val="black"/>
                </a:solidFill>
              </a:rPr>
            </a:br>
            <a:br>
              <a:rPr lang="sv-SE" sz="1800" b="1" dirty="0">
                <a:solidFill>
                  <a:prstClr val="black"/>
                </a:solidFill>
              </a:rPr>
            </a:br>
            <a:endParaRPr lang="sv-SE" sz="1800" b="1" dirty="0">
              <a:solidFill>
                <a:srgbClr val="002060"/>
              </a:solidFill>
              <a:latin typeface="Verdana" pitchFamily="34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66713" y="536575"/>
            <a:ext cx="185737" cy="44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3" tIns="45706" rIns="91413" bIns="45706"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sv-SE" sz="2300" dirty="0">
              <a:latin typeface="Verdana" pitchFamily="34" charset="0"/>
            </a:endParaRPr>
          </a:p>
        </p:txBody>
      </p:sp>
      <p:pic>
        <p:nvPicPr>
          <p:cNvPr id="12293" name="Picture 5" descr="MLD2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646113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ruta 1"/>
          <p:cNvSpPr txBox="1"/>
          <p:nvPr/>
        </p:nvSpPr>
        <p:spPr>
          <a:xfrm>
            <a:off x="1681869" y="1675307"/>
            <a:ext cx="66967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v-SE" sz="1400" b="1" dirty="0">
                <a:solidFill>
                  <a:prstClr val="black"/>
                </a:solidFill>
              </a:rPr>
              <a:t>Var är vi? </a:t>
            </a:r>
            <a:endParaRPr lang="sv-SE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Tillsatt en processgrupp som leder samtal med sina kollegor i samverkan med Karlstads universitet.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Handledning under våren och hösten för ledningsgrupp och processledare på skolan med Karlstads universitet.</a:t>
            </a:r>
          </a:p>
          <a:p>
            <a:endParaRPr lang="sv-SE" dirty="0">
              <a:solidFill>
                <a:srgbClr val="000000"/>
              </a:solidFill>
              <a:latin typeface="Tahom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v-SE" sz="1800" dirty="0">
              <a:solidFill>
                <a:srgbClr val="000000"/>
              </a:solidFill>
              <a:effectLst/>
              <a:latin typeface="Tahom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sv-SE" sz="1400" dirty="0">
              <a:solidFill>
                <a:prstClr val="black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309687" y="467223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9" name="textruta 8"/>
          <p:cNvSpPr txBox="1"/>
          <p:nvPr/>
        </p:nvSpPr>
        <p:spPr>
          <a:xfrm>
            <a:off x="1697458" y="3385255"/>
            <a:ext cx="625185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b="1" dirty="0"/>
              <a:t>Vart ska vi</a:t>
            </a:r>
            <a:r>
              <a:rPr lang="sv-SE" sz="1400" dirty="0"/>
              <a:t>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En tydlig organisation.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Ledarskapet i klassrummet.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Ett fördelat ledarskap med tydliga roller.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Kollegialt lärande – samverkan.</a:t>
            </a:r>
          </a:p>
          <a:p>
            <a:endParaRPr lang="sv-SE" sz="1400" dirty="0"/>
          </a:p>
          <a:p>
            <a:endParaRPr lang="sv-SE" sz="1400" dirty="0"/>
          </a:p>
          <a:p>
            <a:endParaRPr lang="sv-SE" sz="1400" dirty="0"/>
          </a:p>
          <a:p>
            <a:r>
              <a:rPr lang="sv-SE" sz="1400" b="1" dirty="0"/>
              <a:t>Hur gör vi? Framtid</a:t>
            </a:r>
            <a:r>
              <a:rPr lang="sv-SE" sz="14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Utvecklar ledningsgruppen – skapar tid.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Fördelar roller utifrån profession.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Fortsätta utveckla ledarskapet i klassrummet.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Efter feb. 2024 står vi på egna ben.</a:t>
            </a:r>
          </a:p>
          <a:p>
            <a:endParaRPr lang="sv-SE" sz="1400" b="1" dirty="0"/>
          </a:p>
        </p:txBody>
      </p:sp>
    </p:spTree>
    <p:extLst>
      <p:ext uri="{BB962C8B-B14F-4D97-AF65-F5344CB8AC3E}">
        <p14:creationId xmlns:p14="http://schemas.microsoft.com/office/powerpoint/2010/main" val="1757026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2681</TotalTime>
  <Words>923</Words>
  <Application>Microsoft Office PowerPoint</Application>
  <PresentationFormat>Bildspel på skärmen (4:3)</PresentationFormat>
  <Paragraphs>169</Paragraphs>
  <Slides>9</Slides>
  <Notes>9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5" baseType="lpstr">
      <vt:lpstr>Arial</vt:lpstr>
      <vt:lpstr>Calibri</vt:lpstr>
      <vt:lpstr>Symbol</vt:lpstr>
      <vt:lpstr>Tahoma</vt:lpstr>
      <vt:lpstr>Verdana</vt:lpstr>
      <vt:lpstr>Office-tema</vt:lpstr>
      <vt:lpstr>Bokslutsdialog 2022</vt:lpstr>
      <vt:lpstr> Nyckeltal – lokaler - organisation</vt:lpstr>
      <vt:lpstr>Ekonomiskt utfall mot budget och prognoser 2022</vt:lpstr>
      <vt:lpstr>  Normer och värden Nämndsmål: Fokus på studieresultat och studiero samt stärka lärarnas roll som ledare och auktoritet i klassrummen, för att främja ordning, reda och arbetsro  </vt:lpstr>
      <vt:lpstr>Kunskap, utveckling och lärande Nämndsmål: Alla elever som lämnar grundskolan ska nå gymnasiebehörighet, Öka andelen lärare med lärarexamen</vt:lpstr>
      <vt:lpstr> Elevers inflytande över utbildningen och ansvar för skolmiljön Nämndsmål: De demokratiska principerna att kunna påverka, ta ansvar och vara delaktig ska omfatta alla elever. Elever ska ges inflytande över utbildningen. </vt:lpstr>
      <vt:lpstr>   Samverkan mellan skola och hem – studie och yrkesvägledning   </vt:lpstr>
      <vt:lpstr>  Skolans förberedelse mot väpnat våld  </vt:lpstr>
      <vt:lpstr>  Samverkan för bästa skola - Skolverket  </vt:lpstr>
    </vt:vector>
  </TitlesOfParts>
  <Company>Melleruds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"Anders Pettersson";Liselott Vislander</dc:creator>
  <cp:lastModifiedBy>Robert Olsson</cp:lastModifiedBy>
  <cp:revision>250</cp:revision>
  <cp:lastPrinted>2019-01-31T12:44:54Z</cp:lastPrinted>
  <dcterms:created xsi:type="dcterms:W3CDTF">2011-11-14T12:08:56Z</dcterms:created>
  <dcterms:modified xsi:type="dcterms:W3CDTF">2023-02-06T09:30:21Z</dcterms:modified>
</cp:coreProperties>
</file>