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5" r:id="rId2"/>
  </p:sldMasterIdLst>
  <p:notesMasterIdLst>
    <p:notesMasterId r:id="rId8"/>
  </p:notesMasterIdLst>
  <p:sldIdLst>
    <p:sldId id="256" r:id="rId3"/>
    <p:sldId id="258" r:id="rId4"/>
    <p:sldId id="259" r:id="rId5"/>
    <p:sldId id="261" r:id="rId6"/>
    <p:sldId id="263" r:id="rId7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710"/>
  </p:normalViewPr>
  <p:slideViewPr>
    <p:cSldViewPr snapToGrid="0" snapToObjects="1">
      <p:cViewPr varScale="1">
        <p:scale>
          <a:sx n="124" d="100"/>
          <a:sy n="124" d="100"/>
        </p:scale>
        <p:origin x="80" y="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DB680-8C92-D148-80E5-DDFD5023E469}" type="datetimeFigureOut">
              <a:rPr lang="sv-SE" smtClean="0"/>
              <a:t>2022-11-15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53BCB-DF69-7640-B488-83211524CE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325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v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8542" y="217810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48537" y="3014103"/>
            <a:ext cx="6713538" cy="55006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08705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sva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BEC8C68-2142-3743-A3D0-DBC9B7A4B5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542" y="217810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Platshållare för text 9">
            <a:extLst>
              <a:ext uri="{FF2B5EF4-FFF2-40B4-BE49-F238E27FC236}">
                <a16:creationId xmlns:a16="http://schemas.microsoft.com/office/drawing/2014/main" id="{28E13A7B-6464-3346-AEA2-40BA2848E2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48537" y="3014103"/>
            <a:ext cx="6713538" cy="55006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08596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5" y="111199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55191" y="2031207"/>
            <a:ext cx="2977621" cy="2781300"/>
          </a:xfrm>
          <a:prstGeom prst="rect">
            <a:avLst/>
          </a:prstGeom>
        </p:spPr>
        <p:txBody>
          <a:bodyPr/>
          <a:lstStyle>
            <a:lvl1pPr marL="285737" indent="-285737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5108CE3C-584F-6741-B1B8-4828C8375FD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9750" y="2031207"/>
            <a:ext cx="4818062" cy="27813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517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4" y="111199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750" y="2031208"/>
            <a:ext cx="6155794" cy="2788841"/>
          </a:xfrm>
          <a:prstGeom prst="rect">
            <a:avLst/>
          </a:prstGeom>
        </p:spPr>
        <p:txBody>
          <a:bodyPr/>
          <a:lstStyle>
            <a:lvl1pPr marL="285737" indent="-285737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41504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A3DA368-0649-364A-A54A-AF2ACB6AB087}"/>
              </a:ext>
            </a:extLst>
          </p:cNvPr>
          <p:cNvSpPr/>
          <p:nvPr userDrawn="1"/>
        </p:nvSpPr>
        <p:spPr>
          <a:xfrm>
            <a:off x="0" y="0"/>
            <a:ext cx="9144000" cy="18966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2A8A6C1-D133-6640-8842-BC4348ECFAF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41338" y="539750"/>
            <a:ext cx="3852862" cy="120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81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orient="horz" pos="1195" userDrawn="1">
          <p15:clr>
            <a:srgbClr val="F26B43"/>
          </p15:clr>
        </p15:guide>
        <p15:guide id="4" pos="341" userDrawn="1">
          <p15:clr>
            <a:srgbClr val="F26B43"/>
          </p15:clr>
        </p15:guide>
        <p15:guide id="5" orient="horz" pos="340" userDrawn="1">
          <p15:clr>
            <a:srgbClr val="F26B43"/>
          </p15:clr>
        </p15:guide>
        <p15:guide id="6" orient="horz" pos="2898" userDrawn="1">
          <p15:clr>
            <a:srgbClr val="F26B43"/>
          </p15:clr>
        </p15:guide>
        <p15:guide id="7" pos="5417" userDrawn="1">
          <p15:clr>
            <a:srgbClr val="F26B43"/>
          </p15:clr>
        </p15:guide>
        <p15:guide id="8" pos="99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A3DA368-0649-364A-A54A-AF2ACB6AB087}"/>
              </a:ext>
            </a:extLst>
          </p:cNvPr>
          <p:cNvSpPr/>
          <p:nvPr userDrawn="1"/>
        </p:nvSpPr>
        <p:spPr>
          <a:xfrm>
            <a:off x="0" y="0"/>
            <a:ext cx="9144000" cy="9017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2A8A6C1-D133-6640-8842-BC4348ECFAF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9750" y="274885"/>
            <a:ext cx="1558544" cy="4856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AA88D02-32E2-6D48-AD49-C923EA56ED7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0000"/>
          </a:blip>
          <a:stretch>
            <a:fillRect/>
          </a:stretch>
        </p:blipFill>
        <p:spPr>
          <a:xfrm>
            <a:off x="7401560" y="358959"/>
            <a:ext cx="13106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16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4" pos="340" userDrawn="1">
          <p15:clr>
            <a:srgbClr val="F26B43"/>
          </p15:clr>
        </p15:guide>
        <p15:guide id="5" orient="horz" pos="224" userDrawn="1">
          <p15:clr>
            <a:srgbClr val="F26B43"/>
          </p15:clr>
        </p15:guide>
        <p15:guide id="6" orient="horz" pos="3010" userDrawn="1">
          <p15:clr>
            <a:srgbClr val="F26B43"/>
          </p15:clr>
        </p15:guide>
        <p15:guide id="7" pos="54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0B449C21-5B2D-4440-9DE8-989A542C19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t="30944" r="1315" b="13674"/>
          <a:stretch/>
        </p:blipFill>
        <p:spPr>
          <a:xfrm>
            <a:off x="0" y="1897062"/>
            <a:ext cx="9144000" cy="3246437"/>
          </a:xfrm>
          <a:prstGeom prst="rect">
            <a:avLst/>
          </a:prstGeom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8F6B50B5-0373-E848-9B6C-205B2566B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542" y="2131888"/>
            <a:ext cx="7371563" cy="901502"/>
          </a:xfrm>
        </p:spPr>
        <p:txBody>
          <a:bodyPr/>
          <a:lstStyle/>
          <a:p>
            <a:r>
              <a:rPr lang="sv-SE" sz="2400" dirty="0"/>
              <a:t>SOU 2022:41 Nästa steg - Ökad kvalitet och jämlikhet i vård och omsorg för äldre personer 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5561240-3397-CC4B-9957-85006F9961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48537" y="3268217"/>
            <a:ext cx="6713538" cy="343149"/>
          </a:xfrm>
        </p:spPr>
        <p:txBody>
          <a:bodyPr/>
          <a:lstStyle/>
          <a:p>
            <a:r>
              <a:rPr lang="sv-SE" dirty="0"/>
              <a:t>Remissvar 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D4B0A454-3D80-7846-8ED6-8AE9259DD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101" y="4369140"/>
            <a:ext cx="1036637" cy="23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260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C5F129DE-28D4-7045-A2A3-7B2EC165C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754" y="1111996"/>
            <a:ext cx="7371563" cy="341797"/>
          </a:xfrm>
        </p:spPr>
        <p:txBody>
          <a:bodyPr/>
          <a:lstStyle/>
          <a:p>
            <a:r>
              <a:rPr lang="sv-SE" sz="1400" dirty="0"/>
              <a:t>Äldreomsorgslagen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111F29B-9D56-9345-B52D-9CE8525818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750" y="1607906"/>
            <a:ext cx="6155794" cy="3212143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Komplettera socialtjänstlagen och hälso- och sjukvårdslagen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Tydliggöra kommunernas ansvar (IVO tillsyn)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Mål: äldreomsorgen ska arbeta förebyggande och vara tillgänglig. God kvalitet och samordnade insatser. Stärka den medicinska kompetensen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Lagen föreslår bl.a. förbättringar inom; samordning, delaktighet, individanpassning, ledarskap och personal med rätt kompetens, anhörigstöd</a:t>
            </a:r>
          </a:p>
        </p:txBody>
      </p:sp>
    </p:spTree>
    <p:extLst>
      <p:ext uri="{BB962C8B-B14F-4D97-AF65-F5344CB8AC3E}">
        <p14:creationId xmlns:p14="http://schemas.microsoft.com/office/powerpoint/2010/main" val="4124134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C5F129DE-28D4-7045-A2A3-7B2EC165C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754" y="1111996"/>
            <a:ext cx="7371563" cy="341797"/>
          </a:xfrm>
        </p:spPr>
        <p:txBody>
          <a:bodyPr/>
          <a:lstStyle/>
          <a:p>
            <a:r>
              <a:rPr lang="sv-SE" sz="1400" dirty="0"/>
              <a:t>Äldreomsorgslagen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111F29B-9D56-9345-B52D-9CE8525818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750" y="1607906"/>
            <a:ext cx="6155794" cy="3212143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Fast omsorgskontakt även på SÄBO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Nationell ordning för kvalitetsutveckling (NOK)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Genomförandeplan och individuell plan (HSL och </a:t>
            </a:r>
            <a:r>
              <a:rPr lang="sv-SE" dirty="0" err="1"/>
              <a:t>SoL</a:t>
            </a:r>
            <a:r>
              <a:rPr lang="sv-SE" dirty="0"/>
              <a:t>) Kommunerna ansvarar för hälso- och sjukvård på primärvårdsnivå (inte specialist)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Gemensam plan för primärvården (region och kommun)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Fast läkarkontakt och fast vårdkontakt</a:t>
            </a:r>
          </a:p>
          <a:p>
            <a:pPr marL="285750" indent="-285750"/>
            <a:r>
              <a:rPr lang="sv-SE" dirty="0"/>
              <a:t>Medicinsk bedömning dygnet runt, vårdgivare med särskilt uppdrag. Läkarbedömning (regionens ansvar) och sjuksköterskebedömning (kommunens ansvar)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8661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C5F129DE-28D4-7045-A2A3-7B2EC165C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754" y="1111996"/>
            <a:ext cx="7371563" cy="341797"/>
          </a:xfrm>
        </p:spPr>
        <p:txBody>
          <a:bodyPr/>
          <a:lstStyle/>
          <a:p>
            <a:r>
              <a:rPr lang="sv-SE" sz="1400" dirty="0"/>
              <a:t>Äldreomsorgslagen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111F29B-9D56-9345-B52D-9CE8525818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750" y="1607906"/>
            <a:ext cx="6155794" cy="3212143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Ledningsansvarig för kommunens primärvård (ansvar att kommunen ger en god och säker vård)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Ledningsansvarig på regionen för hälso- och sjukvårdsinsatser i kommunens primärvård (ska samarbeta med ledningsansvarig i kommunen)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Kvalitetsansvarig för kvalitet och omvårdnad (MAS)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Kvalitetsansvarig för rehabilitering (MAR)</a:t>
            </a:r>
          </a:p>
          <a:p>
            <a:pPr marL="285750" indent="-285750"/>
            <a:r>
              <a:rPr lang="sv-SE" dirty="0"/>
              <a:t>Hemsjukvård = kommunal primärvård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7352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C5F129DE-28D4-7045-A2A3-7B2EC165C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754" y="1111996"/>
            <a:ext cx="7371563" cy="341797"/>
          </a:xfrm>
        </p:spPr>
        <p:txBody>
          <a:bodyPr/>
          <a:lstStyle/>
          <a:p>
            <a:r>
              <a:rPr lang="sv-SE" sz="1400" dirty="0"/>
              <a:t>Äldreomsorgslagen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111F29B-9D56-9345-B52D-9CE8525818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750" y="1607906"/>
            <a:ext cx="6155794" cy="3212143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För medborgaren: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Ökad delaktighet, ökad trygghet, hjälp att koordinera och samordna </a:t>
            </a:r>
            <a:r>
              <a:rPr lang="sv-SE" dirty="0" err="1"/>
              <a:t>vården,vård</a:t>
            </a:r>
            <a:r>
              <a:rPr lang="sv-SE" dirty="0"/>
              <a:t> hemma, anhörigstöd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Vår bedömning - “Gapet” Goda intentioner och ett måste för att klara framtidens vård men svår övergång på grund av personal- och kompetensförsörjning och höga omställningskostnader som inte finansieras fullt ut</a:t>
            </a:r>
          </a:p>
        </p:txBody>
      </p:sp>
    </p:spTree>
    <p:extLst>
      <p:ext uri="{BB962C8B-B14F-4D97-AF65-F5344CB8AC3E}">
        <p14:creationId xmlns:p14="http://schemas.microsoft.com/office/powerpoint/2010/main" val="1694131274"/>
      </p:ext>
    </p:extLst>
  </p:cSld>
  <p:clrMapOvr>
    <a:masterClrMapping/>
  </p:clrMapOvr>
</p:sld>
</file>

<file path=ppt/theme/theme1.xml><?xml version="1.0" encoding="utf-8"?>
<a:theme xmlns:a="http://schemas.openxmlformats.org/drawingml/2006/main" name="Mellerud startsida">
  <a:themeElements>
    <a:clrScheme name="Melleruds Kommu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5EB8"/>
      </a:accent1>
      <a:accent2>
        <a:srgbClr val="B8CCEA"/>
      </a:accent2>
      <a:accent3>
        <a:srgbClr val="003B5C"/>
      </a:accent3>
      <a:accent4>
        <a:srgbClr val="BE83A3"/>
      </a:accent4>
      <a:accent5>
        <a:srgbClr val="279989"/>
      </a:accent5>
      <a:accent6>
        <a:srgbClr val="75787B"/>
      </a:accent6>
      <a:hlink>
        <a:srgbClr val="F9413A"/>
      </a:hlink>
      <a:folHlink>
        <a:srgbClr val="FFC72C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lerud_mall_1901" id="{468F1AB9-4C72-954B-A6ED-EA116CE2BA50}" vid="{B98C2A46-3166-D447-B6C9-8E2A8E127539}"/>
    </a:ext>
  </a:extLst>
</a:theme>
</file>

<file path=ppt/theme/theme2.xml><?xml version="1.0" encoding="utf-8"?>
<a:theme xmlns:a="http://schemas.openxmlformats.org/drawingml/2006/main" name="Mellerud - Innehållssidor">
  <a:themeElements>
    <a:clrScheme name="Melleruds Kommu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5EB8"/>
      </a:accent1>
      <a:accent2>
        <a:srgbClr val="B8CCEA"/>
      </a:accent2>
      <a:accent3>
        <a:srgbClr val="003B5C"/>
      </a:accent3>
      <a:accent4>
        <a:srgbClr val="BE83A3"/>
      </a:accent4>
      <a:accent5>
        <a:srgbClr val="279989"/>
      </a:accent5>
      <a:accent6>
        <a:srgbClr val="75787B"/>
      </a:accent6>
      <a:hlink>
        <a:srgbClr val="F9413A"/>
      </a:hlink>
      <a:folHlink>
        <a:srgbClr val="FFC72C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lerud_mall_1901" id="{468F1AB9-4C72-954B-A6ED-EA116CE2BA50}" vid="{4957BD17-FB95-A540-8127-C9C0B7382DB0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Mellerud</Template>
  <TotalTime>18</TotalTime>
  <Words>249</Words>
  <Application>Microsoft Office PowerPoint</Application>
  <PresentationFormat>Bildspel på skärmen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Calibri</vt:lpstr>
      <vt:lpstr>Tahoma</vt:lpstr>
      <vt:lpstr>Mellerud startsida</vt:lpstr>
      <vt:lpstr>Mellerud - Innehållssidor</vt:lpstr>
      <vt:lpstr>SOU 2022:41 Nästa steg - Ökad kvalitet och jämlikhet i vård och omsorg för äldre personer </vt:lpstr>
      <vt:lpstr>Äldreomsorgslagen</vt:lpstr>
      <vt:lpstr>Äldreomsorgslagen</vt:lpstr>
      <vt:lpstr>Äldreomsorgslagen</vt:lpstr>
      <vt:lpstr>Äldreomsorgslagen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 2022:41 Nästa steg - Ökad kvalitet och jämlikhet i vård och omsorg för äldre personer </dc:title>
  <dc:creator>Pernilla Wall</dc:creator>
  <cp:lastModifiedBy>Pernilla Wall</cp:lastModifiedBy>
  <cp:revision>1</cp:revision>
  <dcterms:created xsi:type="dcterms:W3CDTF">2022-11-15T14:26:11Z</dcterms:created>
  <dcterms:modified xsi:type="dcterms:W3CDTF">2022-11-15T14:44:40Z</dcterms:modified>
</cp:coreProperties>
</file>